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9" r:id="rId2"/>
    <p:sldId id="300" r:id="rId3"/>
    <p:sldId id="331" r:id="rId4"/>
    <p:sldId id="332" r:id="rId5"/>
    <p:sldId id="333" r:id="rId6"/>
    <p:sldId id="335" r:id="rId7"/>
    <p:sldId id="336" r:id="rId8"/>
    <p:sldId id="337" r:id="rId9"/>
    <p:sldId id="338" r:id="rId10"/>
    <p:sldId id="334" r:id="rId11"/>
    <p:sldId id="341" r:id="rId12"/>
    <p:sldId id="342" r:id="rId13"/>
    <p:sldId id="340" r:id="rId14"/>
    <p:sldId id="343" r:id="rId15"/>
    <p:sldId id="344" r:id="rId16"/>
    <p:sldId id="345" r:id="rId17"/>
    <p:sldId id="346" r:id="rId18"/>
    <p:sldId id="347" r:id="rId19"/>
    <p:sldId id="348" r:id="rId20"/>
    <p:sldId id="352" r:id="rId21"/>
    <p:sldId id="349" r:id="rId22"/>
    <p:sldId id="350" r:id="rId23"/>
    <p:sldId id="351" r:id="rId24"/>
    <p:sldId id="330" r:id="rId2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FB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87" d="100"/>
          <a:sy n="87" d="100"/>
        </p:scale>
        <p:origin x="528" y="77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7D0C1-D5FE-48CB-AEB6-E9E3D1C2E343}" type="datetimeFigureOut">
              <a:rPr lang="ko-KR" altLang="en-US" smtClean="0"/>
              <a:t>2021-09-11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36384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7D0C1-D5FE-48CB-AEB6-E9E3D1C2E343}" type="datetimeFigureOut">
              <a:rPr lang="ko-KR" altLang="en-US" smtClean="0"/>
              <a:t>2021-09-11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17228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7D0C1-D5FE-48CB-AEB6-E9E3D1C2E343}" type="datetimeFigureOut">
              <a:rPr lang="ko-KR" altLang="en-US" smtClean="0"/>
              <a:t>2021-09-11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98404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7D0C1-D5FE-48CB-AEB6-E9E3D1C2E343}" type="datetimeFigureOut">
              <a:rPr lang="ko-KR" altLang="en-US" smtClean="0"/>
              <a:t>2021-09-11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63301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7D0C1-D5FE-48CB-AEB6-E9E3D1C2E343}" type="datetimeFigureOut">
              <a:rPr lang="ko-KR" altLang="en-US" smtClean="0"/>
              <a:t>2021-09-11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57222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7D0C1-D5FE-48CB-AEB6-E9E3D1C2E343}" type="datetimeFigureOut">
              <a:rPr lang="ko-KR" altLang="en-US" smtClean="0"/>
              <a:t>2021-09-11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98379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7D0C1-D5FE-48CB-AEB6-E9E3D1C2E343}" type="datetimeFigureOut">
              <a:rPr lang="ko-KR" altLang="en-US" smtClean="0"/>
              <a:t>2021-09-11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16390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7D0C1-D5FE-48CB-AEB6-E9E3D1C2E343}" type="datetimeFigureOut">
              <a:rPr lang="ko-KR" altLang="en-US" smtClean="0"/>
              <a:t>2021-09-11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5375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7D0C1-D5FE-48CB-AEB6-E9E3D1C2E343}" type="datetimeFigureOut">
              <a:rPr lang="ko-KR" altLang="en-US" smtClean="0"/>
              <a:t>2021-09-11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29816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7D0C1-D5FE-48CB-AEB6-E9E3D1C2E343}" type="datetimeFigureOut">
              <a:rPr lang="ko-KR" altLang="en-US" smtClean="0"/>
              <a:t>2021-09-11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79758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7D0C1-D5FE-48CB-AEB6-E9E3D1C2E343}" type="datetimeFigureOut">
              <a:rPr lang="ko-KR" altLang="en-US" smtClean="0"/>
              <a:t>2021-09-11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89474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C7D0C1-D5FE-48CB-AEB6-E9E3D1C2E343}" type="datetimeFigureOut">
              <a:rPr lang="ko-KR" altLang="en-US" smtClean="0"/>
              <a:t>2021-09-11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B5AC3A-BA06-4AE0-833B-7241F9EB1D02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1811B0-B48E-441A-87FD-055ECECA2FB0}"/>
              </a:ext>
            </a:extLst>
          </p:cNvPr>
          <p:cNvSpPr txBox="1"/>
          <p:nvPr userDrawn="1"/>
        </p:nvSpPr>
        <p:spPr>
          <a:xfrm>
            <a:off x="9715499" y="6505575"/>
            <a:ext cx="240642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4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4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556612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0" y="0"/>
            <a:ext cx="12216800" cy="6858000"/>
          </a:xfrm>
          <a:prstGeom prst="rect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63877" y="2974310"/>
            <a:ext cx="1106424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ea typeface="+mj-lt"/>
                <a:cs typeface="+mj-lt"/>
              </a:rPr>
              <a:t>COVID19</a:t>
            </a:r>
            <a:r>
              <a:rPr lang="ko-KR" altLang="en-US" sz="4800" b="1">
                <a:ea typeface="+mj-lt"/>
                <a:cs typeface="+mj-lt"/>
              </a:rPr>
              <a:t>에 따른 사업장 변화 추이 분석</a:t>
            </a:r>
            <a:endParaRPr lang="ko-KR" altLang="en-US" sz="4800" b="1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 flipH="1">
            <a:off x="4420440" y="4198010"/>
            <a:ext cx="3351120" cy="11798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en-US" altLang="ko-KR" sz="2000">
                <a:solidFill>
                  <a:schemeClr val="bg1"/>
                </a:solidFill>
                <a:latin typeface="맑은 고딕" panose="020F0502020204030204"/>
                <a:ea typeface="맑은 고딕"/>
              </a:rPr>
              <a:t>2021.09.11</a:t>
            </a:r>
          </a:p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en-US" altLang="ko-KR" sz="2000">
                <a:solidFill>
                  <a:schemeClr val="bg1"/>
                </a:solidFill>
                <a:latin typeface="맑은 고딕" panose="020F0502020204030204"/>
                <a:ea typeface="맑은 고딕"/>
              </a:rPr>
              <a:t>Mini Project2</a:t>
            </a:r>
          </a:p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sz="2000">
                <a:solidFill>
                  <a:schemeClr val="bg1"/>
                </a:solidFill>
                <a:latin typeface="맑은 고딕" panose="020F0502020204030204"/>
                <a:ea typeface="맑은 고딕"/>
              </a:rPr>
              <a:t>3팀 신나정</a:t>
            </a:r>
            <a:r>
              <a:rPr lang="en-US" altLang="ko-KR" sz="2000">
                <a:solidFill>
                  <a:schemeClr val="bg1"/>
                </a:solidFill>
                <a:latin typeface="맑은 고딕" panose="020F0502020204030204"/>
                <a:ea typeface="맑은 고딕"/>
              </a:rPr>
              <a:t>,</a:t>
            </a:r>
            <a:r>
              <a:rPr lang="ko-KR" altLang="en-US" sz="2000">
                <a:solidFill>
                  <a:schemeClr val="bg1"/>
                </a:solidFill>
                <a:latin typeface="맑은 고딕" panose="020F0502020204030204"/>
                <a:ea typeface="맑은 고딕"/>
              </a:rPr>
              <a:t> 김희수 </a:t>
            </a:r>
            <a:r>
              <a:rPr lang="en-US" altLang="ko-KR" sz="2000">
                <a:solidFill>
                  <a:schemeClr val="bg1"/>
                </a:solidFill>
                <a:latin typeface="맑은 고딕" panose="020F0502020204030204"/>
                <a:ea typeface="맑은 고딕"/>
              </a:rPr>
              <a:t>,</a:t>
            </a:r>
            <a:r>
              <a:rPr lang="ko-KR" altLang="en-US" sz="2000">
                <a:solidFill>
                  <a:schemeClr val="bg1"/>
                </a:solidFill>
                <a:latin typeface="맑은 고딕" panose="020F0502020204030204"/>
                <a:ea typeface="맑은 고딕"/>
              </a:rPr>
              <a:t>고형석 </a:t>
            </a:r>
            <a:endParaRPr lang="ko-KR" altLang="en-US" sz="2000" dirty="0">
              <a:solidFill>
                <a:schemeClr val="bg1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1600" y="158119"/>
            <a:ext cx="12570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50">
                <a:solidFill>
                  <a:schemeClr val="bg1"/>
                </a:solidFill>
              </a:rPr>
              <a:t>미니프로젝트 </a:t>
            </a:r>
            <a:r>
              <a:rPr lang="en-US" altLang="ko-KR" sz="1400" spc="-150">
                <a:solidFill>
                  <a:schemeClr val="bg1"/>
                </a:solidFill>
              </a:rPr>
              <a:t>2</a:t>
            </a:r>
          </a:p>
          <a:p>
            <a:endParaRPr lang="ko-KR" altLang="en-US" sz="1400" spc="-150" dirty="0">
              <a:solidFill>
                <a:schemeClr val="bg1"/>
              </a:solidFill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99860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1600" y="158119"/>
            <a:ext cx="17187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50">
                <a:solidFill>
                  <a:schemeClr val="accent4"/>
                </a:solidFill>
              </a:rPr>
              <a:t>데이터 소개 및 전처리</a:t>
            </a:r>
            <a:endParaRPr lang="ko-KR" altLang="en-US" sz="1400" spc="-150" dirty="0">
              <a:solidFill>
                <a:schemeClr val="accent4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2109" y="652394"/>
            <a:ext cx="6270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accent4"/>
                </a:solidFill>
              </a:rPr>
              <a:t>1.1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17438" y="645071"/>
            <a:ext cx="248657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>
                <a:solidFill>
                  <a:schemeClr val="accent4"/>
                </a:solidFill>
                <a:latin typeface="+mj-ea"/>
                <a:ea typeface="+mj-ea"/>
              </a:rPr>
              <a:t>데이터 전처리</a:t>
            </a:r>
            <a:endParaRPr lang="ko-KR" altLang="en-US" sz="3000" spc="-15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42838" y="1180991"/>
            <a:ext cx="58881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>
                <a:solidFill>
                  <a:schemeClr val="accent4"/>
                </a:solidFill>
              </a:rPr>
              <a:t>업종별 연도기준 사업장 데이터 전처리 </a:t>
            </a:r>
            <a:r>
              <a:rPr lang="en-US" altLang="ko-KR" sz="1400">
                <a:solidFill>
                  <a:schemeClr val="accent4"/>
                </a:solidFill>
              </a:rPr>
              <a:t>:</a:t>
            </a:r>
            <a:r>
              <a:rPr lang="ko-KR" altLang="en-US" sz="1400">
                <a:solidFill>
                  <a:schemeClr val="accent4"/>
                </a:solidFill>
              </a:rPr>
              <a:t>데이터 전처리 중 이슈사항 발생</a:t>
            </a:r>
            <a:endParaRPr lang="ko-KR" altLang="en-US" sz="1400" dirty="0">
              <a:solidFill>
                <a:schemeClr val="accent4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39700" y="1743510"/>
            <a:ext cx="3278462" cy="27084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>
                <a:latin typeface="Arial (본문)"/>
              </a:rPr>
              <a:t>[</a:t>
            </a:r>
            <a:r>
              <a:rPr lang="ko-KR" altLang="en-US" sz="1400" b="1">
                <a:latin typeface="Arial (본문)"/>
              </a:rPr>
              <a:t>사용 데이터 기간범위</a:t>
            </a:r>
            <a:r>
              <a:rPr lang="en-US" altLang="ko-KR" sz="1400" b="1">
                <a:latin typeface="Arial (본문)"/>
              </a:rPr>
              <a:t>]</a:t>
            </a:r>
          </a:p>
          <a:p>
            <a:r>
              <a:rPr lang="en-US" altLang="ko-KR" sz="1400">
                <a:solidFill>
                  <a:schemeClr val="accent4"/>
                </a:solidFill>
              </a:rPr>
              <a:t>: 2018</a:t>
            </a:r>
            <a:r>
              <a:rPr lang="ko-KR" altLang="en-US" sz="1400">
                <a:solidFill>
                  <a:schemeClr val="accent4"/>
                </a:solidFill>
              </a:rPr>
              <a:t>년 </a:t>
            </a:r>
            <a:r>
              <a:rPr lang="en-US" altLang="ko-KR" sz="1400">
                <a:solidFill>
                  <a:schemeClr val="accent4"/>
                </a:solidFill>
              </a:rPr>
              <a:t>3</a:t>
            </a:r>
            <a:r>
              <a:rPr lang="ko-KR" altLang="en-US" sz="1400">
                <a:solidFill>
                  <a:schemeClr val="accent4"/>
                </a:solidFill>
              </a:rPr>
              <a:t>월 </a:t>
            </a:r>
            <a:r>
              <a:rPr lang="en-US" altLang="ko-KR" sz="1400">
                <a:solidFill>
                  <a:schemeClr val="accent4"/>
                </a:solidFill>
              </a:rPr>
              <a:t>~ </a:t>
            </a:r>
            <a:r>
              <a:rPr lang="en-US" altLang="ko-KR" sz="1600">
                <a:solidFill>
                  <a:schemeClr val="accent4"/>
                </a:solidFill>
              </a:rPr>
              <a:t>2021</a:t>
            </a:r>
            <a:r>
              <a:rPr lang="ko-KR" altLang="en-US" sz="1400">
                <a:solidFill>
                  <a:schemeClr val="accent4"/>
                </a:solidFill>
              </a:rPr>
              <a:t>년 </a:t>
            </a:r>
            <a:r>
              <a:rPr lang="en-US" altLang="ko-KR" sz="1400">
                <a:solidFill>
                  <a:schemeClr val="accent4"/>
                </a:solidFill>
              </a:rPr>
              <a:t>7</a:t>
            </a:r>
            <a:r>
              <a:rPr lang="ko-KR" altLang="en-US" sz="1400">
                <a:solidFill>
                  <a:schemeClr val="accent4"/>
                </a:solidFill>
              </a:rPr>
              <a:t>월</a:t>
            </a:r>
            <a:endParaRPr lang="en-US" altLang="ko-KR" sz="1400">
              <a:solidFill>
                <a:schemeClr val="accent4"/>
              </a:solidFill>
            </a:endParaRPr>
          </a:p>
          <a:p>
            <a:endParaRPr lang="en-US" altLang="ko-KR" sz="1400">
              <a:solidFill>
                <a:schemeClr val="accent4"/>
              </a:solidFill>
            </a:endParaRPr>
          </a:p>
          <a:p>
            <a:r>
              <a:rPr lang="en-US" altLang="ko-KR" sz="1400" b="1">
                <a:latin typeface="Arial (본문)"/>
              </a:rPr>
              <a:t>[</a:t>
            </a:r>
            <a:r>
              <a:rPr lang="ko-KR" altLang="en-US" sz="1400" b="1">
                <a:latin typeface="Arial (본문)"/>
              </a:rPr>
              <a:t>데이터 형식이 변화하는 기간범위</a:t>
            </a:r>
            <a:r>
              <a:rPr lang="en-US" altLang="ko-KR" sz="1400" b="1">
                <a:latin typeface="Arial (본문)"/>
              </a:rPr>
              <a:t>]</a:t>
            </a:r>
          </a:p>
          <a:p>
            <a:pPr marL="342900" indent="-342900">
              <a:buAutoNum type="arabicPeriod"/>
            </a:pPr>
            <a:r>
              <a:rPr lang="en-US" altLang="ko-KR" sz="1400">
                <a:solidFill>
                  <a:schemeClr val="accent4"/>
                </a:solidFill>
              </a:rPr>
              <a:t>2018.03 ~ 2020.03</a:t>
            </a:r>
            <a:r>
              <a:rPr lang="ko-KR" altLang="en-US" sz="1400">
                <a:solidFill>
                  <a:schemeClr val="accent4"/>
                </a:solidFill>
              </a:rPr>
              <a:t>월 까지</a:t>
            </a:r>
            <a:endParaRPr lang="en-US" altLang="ko-KR" sz="1400">
              <a:solidFill>
                <a:schemeClr val="accent4"/>
              </a:solidFill>
            </a:endParaRPr>
          </a:p>
          <a:p>
            <a:pPr marL="342900" indent="-342900">
              <a:buAutoNum type="arabicPeriod"/>
            </a:pPr>
            <a:r>
              <a:rPr lang="en-US" altLang="ko-KR" sz="1400">
                <a:solidFill>
                  <a:schemeClr val="accent4"/>
                </a:solidFill>
              </a:rPr>
              <a:t>2020.04 ~ 2021.06</a:t>
            </a:r>
            <a:r>
              <a:rPr lang="ko-KR" altLang="en-US" sz="1400">
                <a:solidFill>
                  <a:schemeClr val="accent4"/>
                </a:solidFill>
              </a:rPr>
              <a:t>월 까지</a:t>
            </a:r>
            <a:endParaRPr lang="en-US" altLang="ko-KR" sz="1400">
              <a:solidFill>
                <a:schemeClr val="accent4"/>
              </a:solidFill>
            </a:endParaRPr>
          </a:p>
          <a:p>
            <a:pPr marL="342900" indent="-342900">
              <a:buAutoNum type="arabicPeriod"/>
            </a:pPr>
            <a:r>
              <a:rPr lang="en-US" altLang="ko-KR" sz="1400">
                <a:solidFill>
                  <a:schemeClr val="accent4"/>
                </a:solidFill>
              </a:rPr>
              <a:t>2020.07</a:t>
            </a:r>
            <a:r>
              <a:rPr lang="ko-KR" altLang="en-US" sz="1400">
                <a:solidFill>
                  <a:schemeClr val="accent4"/>
                </a:solidFill>
              </a:rPr>
              <a:t> </a:t>
            </a:r>
            <a:r>
              <a:rPr lang="en-US" altLang="ko-KR" sz="1400">
                <a:solidFill>
                  <a:schemeClr val="accent4"/>
                </a:solidFill>
              </a:rPr>
              <a:t>~</a:t>
            </a:r>
          </a:p>
          <a:p>
            <a:pPr marL="342900" indent="-342900">
              <a:buAutoNum type="arabicPeriod"/>
            </a:pPr>
            <a:endParaRPr lang="en-US" altLang="ko-KR" sz="1400">
              <a:solidFill>
                <a:schemeClr val="accent4"/>
              </a:solidFill>
            </a:endParaRPr>
          </a:p>
          <a:p>
            <a:r>
              <a:rPr lang="en-US" altLang="ko-KR" sz="1400">
                <a:solidFill>
                  <a:schemeClr val="accent4"/>
                </a:solidFill>
              </a:rPr>
              <a:t>-</a:t>
            </a:r>
            <a:r>
              <a:rPr lang="ko-KR" altLang="en-US" sz="1400">
                <a:solidFill>
                  <a:schemeClr val="accent4"/>
                </a:solidFill>
              </a:rPr>
              <a:t>세 구간에 거쳐 컬럼과 행 내용변화</a:t>
            </a:r>
            <a:endParaRPr lang="en-US" altLang="ko-KR" sz="1400">
              <a:solidFill>
                <a:schemeClr val="accent4"/>
              </a:solidFill>
            </a:endParaRPr>
          </a:p>
          <a:p>
            <a:endParaRPr lang="en-US" altLang="ko-KR" sz="1400">
              <a:solidFill>
                <a:schemeClr val="accent4"/>
              </a:solidFill>
            </a:endParaRPr>
          </a:p>
          <a:p>
            <a:r>
              <a:rPr lang="en-US" altLang="ko-KR" sz="1400">
                <a:solidFill>
                  <a:schemeClr val="accent4"/>
                </a:solidFill>
              </a:rPr>
              <a:t>-</a:t>
            </a:r>
            <a:r>
              <a:rPr lang="ko-KR" altLang="en-US" sz="1400">
                <a:solidFill>
                  <a:schemeClr val="accent4"/>
                </a:solidFill>
              </a:rPr>
              <a:t>각각 다른 열들을 기간별로 구분하며 </a:t>
            </a:r>
            <a:endParaRPr lang="en-US" altLang="ko-KR" sz="1400">
              <a:solidFill>
                <a:schemeClr val="accent4"/>
              </a:solidFill>
            </a:endParaRPr>
          </a:p>
          <a:p>
            <a:r>
              <a:rPr lang="ko-KR" altLang="en-US" sz="1400">
                <a:solidFill>
                  <a:schemeClr val="accent4"/>
                </a:solidFill>
              </a:rPr>
              <a:t>코딩 </a:t>
            </a:r>
            <a:endParaRPr lang="en-US" altLang="ko-KR" sz="1400">
              <a:solidFill>
                <a:schemeClr val="accent4"/>
              </a:solidFill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2"/>
          <a:srcRect l="31267" t="47954" r="31606" b="48658"/>
          <a:stretch/>
        </p:blipFill>
        <p:spPr>
          <a:xfrm>
            <a:off x="177487" y="4793175"/>
            <a:ext cx="6789882" cy="348603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3"/>
          <a:srcRect l="37077" t="31103" r="24514" b="65394"/>
          <a:stretch/>
        </p:blipFill>
        <p:spPr>
          <a:xfrm>
            <a:off x="177487" y="5262724"/>
            <a:ext cx="7024380" cy="360327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139700" y="4442094"/>
            <a:ext cx="12618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ko-KR" sz="1400" b="1">
                <a:solidFill>
                  <a:prstClr val="black"/>
                </a:solidFill>
                <a:latin typeface="Arial (본문)"/>
              </a:rPr>
              <a:t>[</a:t>
            </a:r>
            <a:r>
              <a:rPr lang="ko-KR" altLang="en-US" sz="1400" b="1">
                <a:solidFill>
                  <a:prstClr val="black"/>
                </a:solidFill>
                <a:latin typeface="Arial (본문)"/>
              </a:rPr>
              <a:t>열 처리 예시</a:t>
            </a:r>
            <a:r>
              <a:rPr lang="en-US" altLang="ko-KR" sz="1400" b="1">
                <a:solidFill>
                  <a:prstClr val="black"/>
                </a:solidFill>
                <a:latin typeface="Arial (본문)"/>
              </a:rPr>
              <a:t>]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158262" y="5684413"/>
            <a:ext cx="12618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ko-KR" sz="1400" b="1">
                <a:solidFill>
                  <a:prstClr val="black"/>
                </a:solidFill>
                <a:latin typeface="Arial (본문)"/>
              </a:rPr>
              <a:t>[</a:t>
            </a:r>
            <a:r>
              <a:rPr lang="ko-KR" altLang="en-US" sz="1400" b="1">
                <a:solidFill>
                  <a:prstClr val="black"/>
                </a:solidFill>
                <a:latin typeface="Arial (본문)"/>
              </a:rPr>
              <a:t>행 처리 예시</a:t>
            </a:r>
            <a:r>
              <a:rPr lang="en-US" altLang="ko-KR" sz="1400" b="1">
                <a:solidFill>
                  <a:prstClr val="black"/>
                </a:solidFill>
                <a:latin typeface="Arial (본문)"/>
              </a:rPr>
              <a:t>]</a:t>
            </a: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4"/>
          <a:srcRect l="14667" t="39617" r="52879" b="57152"/>
          <a:stretch/>
        </p:blipFill>
        <p:spPr>
          <a:xfrm>
            <a:off x="27862" y="6032681"/>
            <a:ext cx="5935288" cy="332510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5"/>
          <a:srcRect l="14758" t="42041" r="64152" b="54889"/>
          <a:stretch/>
        </p:blipFill>
        <p:spPr>
          <a:xfrm>
            <a:off x="27862" y="6432901"/>
            <a:ext cx="3857106" cy="315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3017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1600" y="158119"/>
            <a:ext cx="17187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50">
                <a:solidFill>
                  <a:schemeClr val="accent4"/>
                </a:solidFill>
              </a:rPr>
              <a:t>데이터 소개 및 전처리</a:t>
            </a:r>
            <a:endParaRPr lang="ko-KR" altLang="en-US" sz="1400" spc="-150" dirty="0">
              <a:solidFill>
                <a:schemeClr val="accent4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2109" y="652394"/>
            <a:ext cx="6270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accent4"/>
                </a:solidFill>
              </a:rPr>
              <a:t>1.1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17438" y="645071"/>
            <a:ext cx="248657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>
                <a:solidFill>
                  <a:schemeClr val="accent4"/>
                </a:solidFill>
                <a:latin typeface="+mj-ea"/>
                <a:ea typeface="+mj-ea"/>
              </a:rPr>
              <a:t>데이터 전처리</a:t>
            </a:r>
            <a:endParaRPr lang="ko-KR" altLang="en-US" sz="3000" spc="-15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42838" y="1180991"/>
            <a:ext cx="33554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ko-KR" altLang="en-US" sz="1400">
                <a:solidFill>
                  <a:srgbClr val="5F5E58"/>
                </a:solidFill>
              </a:rPr>
              <a:t>업종별 연도기준 사업장 데이터 전처리 </a:t>
            </a:r>
            <a:endParaRPr lang="ko-KR" altLang="en-US" sz="1400" dirty="0">
              <a:solidFill>
                <a:srgbClr val="5F5E58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39700" y="1743510"/>
            <a:ext cx="5618846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>
                <a:latin typeface="Arial (본문)"/>
              </a:rPr>
              <a:t>[</a:t>
            </a:r>
            <a:r>
              <a:rPr lang="ko-KR" altLang="en-US" sz="1400" b="1">
                <a:latin typeface="Arial (본문)"/>
              </a:rPr>
              <a:t>전처리</a:t>
            </a:r>
            <a:r>
              <a:rPr lang="en-US" altLang="ko-KR" sz="1400" b="1">
                <a:latin typeface="Arial (본문)"/>
              </a:rPr>
              <a:t>]</a:t>
            </a:r>
          </a:p>
          <a:p>
            <a:r>
              <a:rPr lang="en-US" altLang="ko-KR" sz="1400">
                <a:solidFill>
                  <a:schemeClr val="accent4"/>
                </a:solidFill>
              </a:rPr>
              <a:t>: </a:t>
            </a:r>
            <a:r>
              <a:rPr lang="ko-KR" altLang="en-US" sz="1400">
                <a:solidFill>
                  <a:schemeClr val="accent4"/>
                </a:solidFill>
              </a:rPr>
              <a:t>폐업한 사업장을 제외한 데이터 구분 뒤</a:t>
            </a:r>
            <a:endParaRPr lang="en-US" altLang="ko-KR" sz="1400">
              <a:solidFill>
                <a:schemeClr val="accent4"/>
              </a:solidFill>
            </a:endParaRPr>
          </a:p>
          <a:p>
            <a:r>
              <a:rPr lang="en-US" altLang="ko-KR" sz="1400">
                <a:solidFill>
                  <a:schemeClr val="accent4"/>
                </a:solidFill>
              </a:rPr>
              <a:t>(</a:t>
            </a:r>
            <a:r>
              <a:rPr lang="ko-KR" altLang="en-US" sz="1400">
                <a:solidFill>
                  <a:schemeClr val="accent4"/>
                </a:solidFill>
              </a:rPr>
              <a:t>정부 </a:t>
            </a:r>
            <a:r>
              <a:rPr lang="en-US" altLang="ko-KR" sz="1400">
                <a:solidFill>
                  <a:schemeClr val="accent4"/>
                </a:solidFill>
              </a:rPr>
              <a:t>24 </a:t>
            </a:r>
            <a:r>
              <a:rPr lang="ko-KR" altLang="en-US" sz="1400">
                <a:solidFill>
                  <a:schemeClr val="accent4"/>
                </a:solidFill>
              </a:rPr>
              <a:t>출처</a:t>
            </a:r>
            <a:r>
              <a:rPr lang="en-US" altLang="ko-KR" sz="1400">
                <a:solidFill>
                  <a:schemeClr val="accent4"/>
                </a:solidFill>
              </a:rPr>
              <a:t>)</a:t>
            </a:r>
            <a:r>
              <a:rPr lang="ko-KR" altLang="en-US" sz="1400">
                <a:solidFill>
                  <a:schemeClr val="accent4"/>
                </a:solidFill>
              </a:rPr>
              <a:t> 소상공인 확인요령을 </a:t>
            </a:r>
            <a:endParaRPr lang="en-US" altLang="ko-KR" sz="1400">
              <a:solidFill>
                <a:schemeClr val="accent4"/>
              </a:solidFill>
            </a:endParaRPr>
          </a:p>
          <a:p>
            <a:r>
              <a:rPr lang="ko-KR" altLang="en-US" sz="1400">
                <a:solidFill>
                  <a:schemeClr val="accent4"/>
                </a:solidFill>
              </a:rPr>
              <a:t>기준으로 업종 별 데이터를 </a:t>
            </a:r>
            <a:r>
              <a:rPr lang="en-US" altLang="ko-KR" sz="1400">
                <a:solidFill>
                  <a:schemeClr val="accent4"/>
                </a:solidFill>
              </a:rPr>
              <a:t>2</a:t>
            </a:r>
            <a:r>
              <a:rPr lang="ko-KR" altLang="en-US" sz="1400">
                <a:solidFill>
                  <a:schemeClr val="accent4"/>
                </a:solidFill>
              </a:rPr>
              <a:t>차 구분</a:t>
            </a:r>
            <a:endParaRPr lang="en-US" altLang="ko-KR" sz="1400">
              <a:solidFill>
                <a:schemeClr val="accent4"/>
              </a:solidFill>
            </a:endParaRPr>
          </a:p>
          <a:p>
            <a:endParaRPr lang="en-US" altLang="ko-KR" sz="1400">
              <a:solidFill>
                <a:schemeClr val="accent4"/>
              </a:solidFill>
            </a:endParaRPr>
          </a:p>
          <a:p>
            <a:r>
              <a:rPr lang="en-US" altLang="ko-KR" sz="1400">
                <a:solidFill>
                  <a:schemeClr val="accent4"/>
                </a:solidFill>
              </a:rPr>
              <a:t>- </a:t>
            </a:r>
            <a:r>
              <a:rPr lang="ko-KR" altLang="en-US" sz="1400">
                <a:solidFill>
                  <a:schemeClr val="accent4"/>
                </a:solidFill>
              </a:rPr>
              <a:t>중소기업이나 대기업 기준은 자산을 기준으로도 평가되기 때문에 </a:t>
            </a:r>
            <a:endParaRPr lang="en-US" altLang="ko-KR" sz="1400">
              <a:solidFill>
                <a:schemeClr val="accent4"/>
              </a:solidFill>
            </a:endParaRPr>
          </a:p>
          <a:p>
            <a:r>
              <a:rPr lang="en-US" altLang="ko-KR" sz="1400">
                <a:solidFill>
                  <a:schemeClr val="accent4"/>
                </a:solidFill>
              </a:rPr>
              <a:t>  </a:t>
            </a:r>
            <a:r>
              <a:rPr lang="ko-KR" altLang="en-US" sz="1400">
                <a:solidFill>
                  <a:schemeClr val="accent4"/>
                </a:solidFill>
              </a:rPr>
              <a:t>인원수로만 구분할 수 있는 소상공인만 적용</a:t>
            </a:r>
            <a:endParaRPr lang="en-US" altLang="ko-KR" sz="1400">
              <a:solidFill>
                <a:schemeClr val="accent4"/>
              </a:solidFill>
            </a:endParaRPr>
          </a:p>
          <a:p>
            <a:endParaRPr lang="en-US" altLang="ko-KR" sz="1400">
              <a:solidFill>
                <a:schemeClr val="accent4"/>
              </a:solidFill>
            </a:endParaRPr>
          </a:p>
          <a:p>
            <a:r>
              <a:rPr lang="en-US" altLang="ko-KR" sz="1400">
                <a:solidFill>
                  <a:schemeClr val="accent4"/>
                </a:solidFill>
              </a:rPr>
              <a:t>- (</a:t>
            </a:r>
            <a:r>
              <a:rPr lang="ko-KR" altLang="en-US" sz="1400">
                <a:solidFill>
                  <a:schemeClr val="accent4"/>
                </a:solidFill>
              </a:rPr>
              <a:t>기준</a:t>
            </a:r>
            <a:r>
              <a:rPr lang="en-US" altLang="ko-KR" sz="1400">
                <a:solidFill>
                  <a:schemeClr val="accent4"/>
                </a:solidFill>
              </a:rPr>
              <a:t>) </a:t>
            </a:r>
            <a:r>
              <a:rPr lang="ko-KR" altLang="en-US" sz="1400">
                <a:solidFill>
                  <a:schemeClr val="accent4"/>
                </a:solidFill>
              </a:rPr>
              <a:t>제조업</a:t>
            </a:r>
            <a:r>
              <a:rPr lang="en-US" altLang="ko-KR" sz="1400">
                <a:solidFill>
                  <a:schemeClr val="accent4"/>
                </a:solidFill>
              </a:rPr>
              <a:t>,</a:t>
            </a:r>
            <a:r>
              <a:rPr lang="ko-KR" altLang="en-US" sz="1400">
                <a:solidFill>
                  <a:schemeClr val="accent4"/>
                </a:solidFill>
              </a:rPr>
              <a:t>건설업</a:t>
            </a:r>
            <a:r>
              <a:rPr lang="en-US" altLang="ko-KR" sz="1400">
                <a:solidFill>
                  <a:schemeClr val="accent4"/>
                </a:solidFill>
              </a:rPr>
              <a:t>,</a:t>
            </a:r>
            <a:r>
              <a:rPr lang="ko-KR" altLang="en-US" sz="1400">
                <a:solidFill>
                  <a:schemeClr val="accent4"/>
                </a:solidFill>
              </a:rPr>
              <a:t>운수업</a:t>
            </a:r>
            <a:r>
              <a:rPr lang="en-US" altLang="ko-KR" sz="1400">
                <a:solidFill>
                  <a:schemeClr val="accent4"/>
                </a:solidFill>
              </a:rPr>
              <a:t>,</a:t>
            </a:r>
            <a:r>
              <a:rPr lang="ko-KR" altLang="en-US" sz="1400">
                <a:solidFill>
                  <a:schemeClr val="accent4"/>
                </a:solidFill>
              </a:rPr>
              <a:t>광업 </a:t>
            </a:r>
            <a:r>
              <a:rPr lang="en-US" altLang="ko-KR" sz="1400">
                <a:solidFill>
                  <a:schemeClr val="accent4"/>
                </a:solidFill>
              </a:rPr>
              <a:t>:10</a:t>
            </a:r>
            <a:r>
              <a:rPr lang="ko-KR" altLang="en-US" sz="1400">
                <a:solidFill>
                  <a:schemeClr val="accent4"/>
                </a:solidFill>
              </a:rPr>
              <a:t>인 미만</a:t>
            </a:r>
          </a:p>
          <a:p>
            <a:r>
              <a:rPr lang="ko-KR" altLang="en-US" sz="1400">
                <a:solidFill>
                  <a:schemeClr val="accent4"/>
                </a:solidFill>
              </a:rPr>
              <a:t>             기타 업종 </a:t>
            </a:r>
            <a:r>
              <a:rPr lang="en-US" altLang="ko-KR" sz="1400">
                <a:solidFill>
                  <a:schemeClr val="accent4"/>
                </a:solidFill>
              </a:rPr>
              <a:t>:5</a:t>
            </a:r>
            <a:r>
              <a:rPr lang="ko-KR" altLang="en-US" sz="1400">
                <a:solidFill>
                  <a:schemeClr val="accent4"/>
                </a:solidFill>
              </a:rPr>
              <a:t>인 미만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139700" y="4060730"/>
            <a:ext cx="21820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ko-KR" sz="1400" b="1">
                <a:solidFill>
                  <a:prstClr val="black"/>
                </a:solidFill>
                <a:latin typeface="Arial (본문)"/>
              </a:rPr>
              <a:t>[</a:t>
            </a:r>
            <a:r>
              <a:rPr lang="ko-KR" altLang="en-US" sz="1400" b="1">
                <a:solidFill>
                  <a:prstClr val="black"/>
                </a:solidFill>
                <a:latin typeface="Arial (본문)"/>
              </a:rPr>
              <a:t>소상공인 구분 코드 예시</a:t>
            </a:r>
            <a:r>
              <a:rPr lang="en-US" altLang="ko-KR" sz="1400" b="1">
                <a:solidFill>
                  <a:prstClr val="black"/>
                </a:solidFill>
                <a:latin typeface="Arial (본문)"/>
              </a:rPr>
              <a:t>]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810895" y="1743510"/>
            <a:ext cx="4738798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>
                <a:latin typeface="Arial (본문)"/>
              </a:rPr>
              <a:t>[</a:t>
            </a:r>
            <a:r>
              <a:rPr lang="ko-KR" altLang="en-US" sz="1400" b="1">
                <a:latin typeface="Arial (본문)"/>
              </a:rPr>
              <a:t>전처리</a:t>
            </a:r>
            <a:r>
              <a:rPr lang="en-US" altLang="ko-KR" sz="1400" b="1">
                <a:latin typeface="Arial (본문)"/>
              </a:rPr>
              <a:t>]</a:t>
            </a:r>
          </a:p>
          <a:p>
            <a:r>
              <a:rPr lang="en-US" altLang="ko-KR" sz="1400">
                <a:solidFill>
                  <a:schemeClr val="accent4"/>
                </a:solidFill>
              </a:rPr>
              <a:t>: </a:t>
            </a:r>
            <a:r>
              <a:rPr lang="ko-KR" altLang="en-US" sz="1400">
                <a:solidFill>
                  <a:schemeClr val="accent4"/>
                </a:solidFill>
              </a:rPr>
              <a:t>기존의 분류체계가 너무 많아</a:t>
            </a:r>
            <a:endParaRPr lang="en-US" altLang="ko-KR" sz="1400">
              <a:solidFill>
                <a:schemeClr val="accent4"/>
              </a:solidFill>
            </a:endParaRPr>
          </a:p>
          <a:p>
            <a:r>
              <a:rPr lang="ko-KR" altLang="en-US" sz="1400">
                <a:solidFill>
                  <a:schemeClr val="accent4"/>
                </a:solidFill>
              </a:rPr>
              <a:t>업종 코드별로 </a:t>
            </a:r>
            <a:r>
              <a:rPr lang="en-US" altLang="ko-KR" sz="1400">
                <a:solidFill>
                  <a:schemeClr val="accent4"/>
                </a:solidFill>
              </a:rPr>
              <a:t>groupby </a:t>
            </a:r>
            <a:r>
              <a:rPr lang="ko-KR" altLang="en-US" sz="1400">
                <a:solidFill>
                  <a:schemeClr val="accent4"/>
                </a:solidFill>
              </a:rPr>
              <a:t>함수를 이용해 카운팅 후 </a:t>
            </a:r>
            <a:r>
              <a:rPr lang="en-US" altLang="ko-KR" sz="1400">
                <a:solidFill>
                  <a:schemeClr val="accent4"/>
                </a:solidFill>
              </a:rPr>
              <a:t>2</a:t>
            </a:r>
            <a:r>
              <a:rPr lang="ko-KR" altLang="en-US" sz="1400">
                <a:solidFill>
                  <a:schemeClr val="accent4"/>
                </a:solidFill>
              </a:rPr>
              <a:t>차 분류</a:t>
            </a:r>
            <a:endParaRPr lang="en-US" altLang="ko-KR" sz="1400">
              <a:solidFill>
                <a:schemeClr val="accent4"/>
              </a:solidFill>
            </a:endParaRPr>
          </a:p>
          <a:p>
            <a:r>
              <a:rPr lang="ko-KR" altLang="en-US" sz="1400">
                <a:solidFill>
                  <a:schemeClr val="accent4"/>
                </a:solidFill>
              </a:rPr>
              <a:t> </a:t>
            </a:r>
            <a:endParaRPr lang="en-US" altLang="ko-KR" sz="1400">
              <a:solidFill>
                <a:schemeClr val="accent4"/>
              </a:solidFill>
            </a:endParaRPr>
          </a:p>
          <a:p>
            <a:r>
              <a:rPr lang="ko-KR" altLang="en-US" sz="1400">
                <a:solidFill>
                  <a:schemeClr val="accent4"/>
                </a:solidFill>
              </a:rPr>
              <a:t> </a:t>
            </a:r>
            <a:endParaRPr lang="en-US" altLang="ko-KR" sz="1400">
              <a:solidFill>
                <a:schemeClr val="accent4"/>
              </a:solidFill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4720" y="2556660"/>
            <a:ext cx="3122358" cy="4301340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3"/>
          <a:srcRect l="10303" t="28788" r="54243" b="53111"/>
          <a:stretch/>
        </p:blipFill>
        <p:spPr>
          <a:xfrm>
            <a:off x="139700" y="4438958"/>
            <a:ext cx="6483928" cy="1862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4818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0740044" y="6284422"/>
            <a:ext cx="1451956" cy="4441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1600" y="158119"/>
            <a:ext cx="17187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50">
                <a:solidFill>
                  <a:schemeClr val="accent4"/>
                </a:solidFill>
              </a:rPr>
              <a:t>데이터 소개 및 전처리</a:t>
            </a:r>
            <a:endParaRPr lang="ko-KR" altLang="en-US" sz="1400" spc="-150" dirty="0">
              <a:solidFill>
                <a:schemeClr val="accent4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2109" y="652394"/>
            <a:ext cx="6270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accent4"/>
                </a:solidFill>
              </a:rPr>
              <a:t>1.1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17438" y="645071"/>
            <a:ext cx="248657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>
                <a:solidFill>
                  <a:schemeClr val="accent4"/>
                </a:solidFill>
                <a:latin typeface="+mj-ea"/>
                <a:ea typeface="+mj-ea"/>
              </a:rPr>
              <a:t>데이터 전처리</a:t>
            </a:r>
            <a:endParaRPr lang="ko-KR" altLang="en-US" sz="3000" spc="-15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42838" y="1180991"/>
            <a:ext cx="33554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ko-KR" altLang="en-US" sz="1400">
                <a:solidFill>
                  <a:srgbClr val="5F5E58"/>
                </a:solidFill>
              </a:rPr>
              <a:t>업종별 연도기준 사업장 데이터 전처리 </a:t>
            </a:r>
            <a:endParaRPr lang="ko-KR" altLang="en-US" sz="1400" dirty="0">
              <a:solidFill>
                <a:srgbClr val="5F5E58"/>
              </a:solidFill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2"/>
          <a:srcRect l="12303" t="31738" r="52697" b="15414"/>
          <a:stretch/>
        </p:blipFill>
        <p:spPr>
          <a:xfrm>
            <a:off x="139700" y="1979414"/>
            <a:ext cx="5286895" cy="4490429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139700" y="1671637"/>
            <a:ext cx="17171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ko-KR" sz="1400" b="1">
                <a:solidFill>
                  <a:prstClr val="black"/>
                </a:solidFill>
                <a:latin typeface="Arial (본문)"/>
              </a:rPr>
              <a:t>[2</a:t>
            </a:r>
            <a:r>
              <a:rPr lang="ko-KR" altLang="en-US" sz="1400" b="1">
                <a:solidFill>
                  <a:prstClr val="black"/>
                </a:solidFill>
                <a:latin typeface="Arial (본문)"/>
              </a:rPr>
              <a:t>차분류 코드 예시</a:t>
            </a:r>
            <a:r>
              <a:rPr lang="en-US" altLang="ko-KR" sz="1400" b="1">
                <a:solidFill>
                  <a:prstClr val="black"/>
                </a:solidFill>
                <a:latin typeface="Arial (본문)"/>
              </a:rPr>
              <a:t>]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8409" y="2211498"/>
            <a:ext cx="5918420" cy="4517037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096000" y="1671637"/>
            <a:ext cx="280557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>
                <a:latin typeface="Arial (본문)"/>
              </a:rPr>
              <a:t>[</a:t>
            </a:r>
            <a:r>
              <a:rPr lang="ko-KR" altLang="en-US" sz="1400" b="1">
                <a:latin typeface="Arial (본문)"/>
              </a:rPr>
              <a:t>결과</a:t>
            </a:r>
            <a:r>
              <a:rPr lang="en-US" altLang="ko-KR" sz="1400" b="1">
                <a:latin typeface="Arial (본문)"/>
              </a:rPr>
              <a:t>]</a:t>
            </a:r>
          </a:p>
          <a:p>
            <a:r>
              <a:rPr lang="en-US" altLang="ko-KR" sz="1400">
                <a:solidFill>
                  <a:schemeClr val="accent4"/>
                </a:solidFill>
              </a:rPr>
              <a:t>: </a:t>
            </a:r>
            <a:r>
              <a:rPr lang="ko-KR" altLang="en-US" sz="1400">
                <a:solidFill>
                  <a:schemeClr val="accent4"/>
                </a:solidFill>
              </a:rPr>
              <a:t>각 월별로 데이터 생성후 </a:t>
            </a:r>
            <a:r>
              <a:rPr lang="en-US" altLang="ko-KR" sz="1400">
                <a:solidFill>
                  <a:schemeClr val="accent4"/>
                </a:solidFill>
              </a:rPr>
              <a:t>concat</a:t>
            </a:r>
          </a:p>
          <a:p>
            <a:r>
              <a:rPr lang="ko-KR" altLang="en-US" sz="1400">
                <a:solidFill>
                  <a:schemeClr val="accent4"/>
                </a:solidFill>
              </a:rPr>
              <a:t> </a:t>
            </a:r>
            <a:endParaRPr lang="en-US" altLang="ko-KR" sz="140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46132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1600" y="158119"/>
            <a:ext cx="17187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50">
                <a:solidFill>
                  <a:schemeClr val="accent4"/>
                </a:solidFill>
              </a:rPr>
              <a:t>데이터 소개 및 전처리</a:t>
            </a:r>
            <a:endParaRPr lang="ko-KR" altLang="en-US" sz="1400" spc="-150" dirty="0">
              <a:solidFill>
                <a:schemeClr val="accent4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2109" y="652394"/>
            <a:ext cx="6270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accent4"/>
                </a:solidFill>
              </a:rPr>
              <a:t>1.1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17438" y="645071"/>
            <a:ext cx="212109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>
                <a:solidFill>
                  <a:schemeClr val="accent4"/>
                </a:solidFill>
                <a:latin typeface="+mj-ea"/>
                <a:ea typeface="+mj-ea"/>
              </a:rPr>
              <a:t>데이터 분석</a:t>
            </a:r>
            <a:endParaRPr lang="ko-KR" altLang="en-US" sz="3000" spc="-15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42838" y="1180991"/>
            <a:ext cx="66656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ko-KR" altLang="en-US" sz="1400">
                <a:solidFill>
                  <a:srgbClr val="5F5E58"/>
                </a:solidFill>
              </a:rPr>
              <a:t>업종별 연도기준 사업장 데이터 전처리</a:t>
            </a:r>
            <a:r>
              <a:rPr lang="en-US" altLang="ko-KR" sz="1400">
                <a:solidFill>
                  <a:srgbClr val="5F5E58"/>
                </a:solidFill>
              </a:rPr>
              <a:t>- </a:t>
            </a:r>
            <a:r>
              <a:rPr lang="ko-KR" altLang="en-US" sz="1400">
                <a:solidFill>
                  <a:srgbClr val="5F5E58"/>
                </a:solidFill>
              </a:rPr>
              <a:t>코로나 이전과 이후를 중심으로 소상공인 </a:t>
            </a:r>
            <a:endParaRPr lang="ko-KR" altLang="en-US" sz="1400" dirty="0">
              <a:solidFill>
                <a:srgbClr val="5F5E58"/>
              </a:solidFill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2"/>
          <a:srcRect l="8576" t="29402" r="54061" b="10314"/>
          <a:stretch/>
        </p:blipFill>
        <p:spPr>
          <a:xfrm>
            <a:off x="101600" y="2051287"/>
            <a:ext cx="6833062" cy="4749120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422522" y="1743510"/>
            <a:ext cx="32784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ko-KR" sz="1400" b="1">
                <a:solidFill>
                  <a:prstClr val="black"/>
                </a:solidFill>
                <a:latin typeface="Arial (본문)"/>
              </a:rPr>
              <a:t>[</a:t>
            </a:r>
            <a:r>
              <a:rPr lang="ko-KR" altLang="en-US" sz="1400" b="1">
                <a:solidFill>
                  <a:prstClr val="black"/>
                </a:solidFill>
                <a:latin typeface="Arial (본문)"/>
              </a:rPr>
              <a:t>업종별</a:t>
            </a:r>
            <a:r>
              <a:rPr lang="en-US" altLang="ko-KR" sz="1400" b="1">
                <a:solidFill>
                  <a:prstClr val="black"/>
                </a:solidFill>
                <a:latin typeface="Arial (본문)"/>
              </a:rPr>
              <a:t> </a:t>
            </a:r>
            <a:r>
              <a:rPr lang="ko-KR" altLang="en-US" sz="1400" b="1">
                <a:solidFill>
                  <a:prstClr val="black"/>
                </a:solidFill>
                <a:latin typeface="Arial (본문)"/>
              </a:rPr>
              <a:t>연도기준 사업장 데이터 시각화</a:t>
            </a:r>
            <a:r>
              <a:rPr lang="en-US" altLang="ko-KR" sz="1400" b="1">
                <a:solidFill>
                  <a:prstClr val="black"/>
                </a:solidFill>
                <a:latin typeface="Arial (본문)"/>
              </a:rPr>
              <a:t>]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7110154" y="2491655"/>
            <a:ext cx="12811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>
                <a:latin typeface="Arial (본문)"/>
              </a:rPr>
              <a:t>[</a:t>
            </a:r>
            <a:r>
              <a:rPr lang="ko-KR" altLang="en-US" sz="1400" b="1">
                <a:latin typeface="Arial (본문)"/>
              </a:rPr>
              <a:t>분석 내용</a:t>
            </a:r>
            <a:r>
              <a:rPr lang="en-US" altLang="ko-KR" sz="1400" b="1">
                <a:latin typeface="Arial (본문)"/>
              </a:rPr>
              <a:t>]</a:t>
            </a:r>
          </a:p>
          <a:p>
            <a:r>
              <a:rPr lang="en-US" altLang="ko-KR" sz="1400">
                <a:solidFill>
                  <a:schemeClr val="accent4"/>
                </a:solidFill>
              </a:rPr>
              <a:t>: </a:t>
            </a:r>
            <a:r>
              <a:rPr lang="ko-KR" altLang="en-US" sz="1400">
                <a:solidFill>
                  <a:schemeClr val="accent4"/>
                </a:solidFill>
              </a:rPr>
              <a:t>도출한 내용 </a:t>
            </a:r>
            <a:endParaRPr lang="en-US" altLang="ko-KR" sz="140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99455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1600" y="158119"/>
            <a:ext cx="17187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50">
                <a:solidFill>
                  <a:schemeClr val="accent4"/>
                </a:solidFill>
              </a:rPr>
              <a:t>데이터 소개 및 전처리</a:t>
            </a:r>
            <a:endParaRPr lang="ko-KR" altLang="en-US" sz="1400" spc="-150" dirty="0">
              <a:solidFill>
                <a:schemeClr val="accent4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2109" y="652394"/>
            <a:ext cx="6270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accent4"/>
                </a:solidFill>
              </a:rPr>
              <a:t>1.1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17438" y="645071"/>
            <a:ext cx="248657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>
                <a:solidFill>
                  <a:schemeClr val="accent4"/>
                </a:solidFill>
                <a:latin typeface="+mj-ea"/>
                <a:ea typeface="+mj-ea"/>
              </a:rPr>
              <a:t>데이터 시각화</a:t>
            </a:r>
            <a:endParaRPr lang="ko-KR" altLang="en-US" sz="3000" spc="-15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42838" y="1180991"/>
            <a:ext cx="33057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ko-KR" altLang="en-US" sz="1400">
                <a:solidFill>
                  <a:srgbClr val="5F5E58"/>
                </a:solidFill>
              </a:rPr>
              <a:t>지역별 연도기준 전국 사업장 분포 확인</a:t>
            </a:r>
            <a:endParaRPr lang="ko-KR" altLang="en-US" sz="1400" dirty="0">
              <a:solidFill>
                <a:srgbClr val="5F5E58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39700" y="1743510"/>
            <a:ext cx="463139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>
                <a:latin typeface="Arial (본문)"/>
              </a:rPr>
              <a:t>[</a:t>
            </a:r>
            <a:r>
              <a:rPr lang="ko-KR" altLang="en-US" sz="1400" b="1">
                <a:latin typeface="Arial (본문)"/>
              </a:rPr>
              <a:t>데이터 준비</a:t>
            </a:r>
            <a:r>
              <a:rPr lang="en-US" altLang="ko-KR" sz="1400" b="1">
                <a:latin typeface="Arial (본문)"/>
              </a:rPr>
              <a:t>]</a:t>
            </a:r>
          </a:p>
          <a:p>
            <a:r>
              <a:rPr lang="en-US" altLang="ko-KR" sz="1400">
                <a:solidFill>
                  <a:schemeClr val="accent4"/>
                </a:solidFill>
              </a:rPr>
              <a:t>: </a:t>
            </a:r>
            <a:r>
              <a:rPr lang="ko-KR" altLang="en-US" sz="1400">
                <a:solidFill>
                  <a:schemeClr val="accent4"/>
                </a:solidFill>
              </a:rPr>
              <a:t>소상공인이 아닌 전체 사업장 수를 지역별로 생성한 뒤 </a:t>
            </a:r>
            <a:endParaRPr lang="en-US" altLang="ko-KR" sz="1400">
              <a:solidFill>
                <a:schemeClr val="accent4"/>
              </a:solidFill>
            </a:endParaRPr>
          </a:p>
          <a:p>
            <a:r>
              <a:rPr lang="en-US" altLang="ko-KR" sz="1400">
                <a:solidFill>
                  <a:schemeClr val="accent4"/>
                </a:solidFill>
              </a:rPr>
              <a:t>  concat </a:t>
            </a:r>
          </a:p>
          <a:p>
            <a:r>
              <a:rPr lang="en-US" altLang="ko-KR" sz="1400">
                <a:solidFill>
                  <a:schemeClr val="accent4"/>
                </a:solidFill>
              </a:rPr>
              <a:t>- </a:t>
            </a:r>
            <a:r>
              <a:rPr lang="ko-KR" altLang="en-US" sz="1400">
                <a:solidFill>
                  <a:schemeClr val="accent4"/>
                </a:solidFill>
              </a:rPr>
              <a:t>각</a:t>
            </a:r>
            <a:r>
              <a:rPr lang="en-US" altLang="ko-KR" sz="1400">
                <a:solidFill>
                  <a:schemeClr val="accent4"/>
                </a:solidFill>
              </a:rPr>
              <a:t> </a:t>
            </a:r>
            <a:r>
              <a:rPr lang="ko-KR" altLang="en-US" sz="1400">
                <a:solidFill>
                  <a:schemeClr val="accent4"/>
                </a:solidFill>
              </a:rPr>
              <a:t>시도별 </a:t>
            </a:r>
            <a:r>
              <a:rPr lang="en-US" altLang="ko-KR" sz="1400">
                <a:solidFill>
                  <a:schemeClr val="accent4"/>
                </a:solidFill>
              </a:rPr>
              <a:t>Geo </a:t>
            </a:r>
            <a:r>
              <a:rPr lang="ko-KR" altLang="en-US" sz="1400">
                <a:solidFill>
                  <a:schemeClr val="accent4"/>
                </a:solidFill>
              </a:rPr>
              <a:t>정보를 담고 있는 </a:t>
            </a:r>
            <a:r>
              <a:rPr lang="en-US" altLang="ko-KR" sz="1400">
                <a:solidFill>
                  <a:schemeClr val="accent4"/>
                </a:solidFill>
              </a:rPr>
              <a:t>json</a:t>
            </a:r>
            <a:r>
              <a:rPr lang="ko-KR" altLang="en-US" sz="1400">
                <a:solidFill>
                  <a:schemeClr val="accent4"/>
                </a:solidFill>
              </a:rPr>
              <a:t>파일 준비</a:t>
            </a:r>
            <a:endParaRPr lang="en-US" altLang="ko-KR" sz="1400">
              <a:solidFill>
                <a:schemeClr val="accent4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39700" y="2802827"/>
            <a:ext cx="3353803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ko-KR" sz="1400" b="1">
                <a:solidFill>
                  <a:prstClr val="black"/>
                </a:solidFill>
                <a:latin typeface="Arial (본문)"/>
              </a:rPr>
              <a:t>[folium</a:t>
            </a:r>
            <a:r>
              <a:rPr lang="ko-KR" altLang="en-US" sz="1400" b="1">
                <a:solidFill>
                  <a:prstClr val="black"/>
                </a:solidFill>
                <a:latin typeface="Arial (본문)"/>
              </a:rPr>
              <a:t> 구현코드 예시</a:t>
            </a:r>
            <a:r>
              <a:rPr lang="en-US" altLang="ko-KR" sz="1400" b="1">
                <a:solidFill>
                  <a:prstClr val="black"/>
                </a:solidFill>
                <a:latin typeface="Arial (본문)"/>
              </a:rPr>
              <a:t>]</a:t>
            </a:r>
          </a:p>
          <a:p>
            <a:pPr lvl="0"/>
            <a:r>
              <a:rPr lang="en-US" altLang="ko-KR" sz="1400">
                <a:solidFill>
                  <a:srgbClr val="5F5E58"/>
                </a:solidFill>
              </a:rPr>
              <a:t>- </a:t>
            </a:r>
            <a:r>
              <a:rPr lang="ko-KR" altLang="en-US" sz="1400">
                <a:solidFill>
                  <a:srgbClr val="5F5E58"/>
                </a:solidFill>
              </a:rPr>
              <a:t>이후 </a:t>
            </a:r>
            <a:r>
              <a:rPr lang="en-US" altLang="ko-KR" sz="1400">
                <a:solidFill>
                  <a:srgbClr val="5F5E58"/>
                </a:solidFill>
              </a:rPr>
              <a:t>folium</a:t>
            </a:r>
            <a:r>
              <a:rPr lang="ko-KR" altLang="en-US" sz="1400">
                <a:solidFill>
                  <a:srgbClr val="5F5E58"/>
                </a:solidFill>
              </a:rPr>
              <a:t>을 이용해 사업장 수 시각화</a:t>
            </a:r>
            <a:endParaRPr lang="en-US" altLang="ko-KR" sz="1400">
              <a:solidFill>
                <a:srgbClr val="5F5E58"/>
              </a:solidFill>
            </a:endParaRPr>
          </a:p>
          <a:p>
            <a:pPr lvl="0"/>
            <a:endParaRPr lang="en-US" altLang="ko-KR" sz="1400" b="1">
              <a:solidFill>
                <a:prstClr val="black"/>
              </a:solidFill>
              <a:latin typeface="Arial (본문)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2"/>
          <a:srcRect l="10393" t="62396" r="55789" b="7213"/>
          <a:stretch/>
        </p:blipFill>
        <p:spPr>
          <a:xfrm>
            <a:off x="5602776" y="2789949"/>
            <a:ext cx="6184671" cy="3126375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2"/>
          <a:srcRect l="10393" t="32505" r="63735" b="42551"/>
          <a:stretch/>
        </p:blipFill>
        <p:spPr>
          <a:xfrm>
            <a:off x="139701" y="3365752"/>
            <a:ext cx="4731558" cy="2565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0911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1600" y="158119"/>
            <a:ext cx="17187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50">
                <a:solidFill>
                  <a:schemeClr val="accent4"/>
                </a:solidFill>
              </a:rPr>
              <a:t>데이터 소개 및 전처리</a:t>
            </a:r>
            <a:endParaRPr lang="ko-KR" altLang="en-US" sz="1400" spc="-150" dirty="0">
              <a:solidFill>
                <a:schemeClr val="accent4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2109" y="652394"/>
            <a:ext cx="6270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accent4"/>
                </a:solidFill>
              </a:rPr>
              <a:t>1.1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17438" y="645071"/>
            <a:ext cx="248657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>
                <a:solidFill>
                  <a:schemeClr val="accent4"/>
                </a:solidFill>
                <a:latin typeface="+mj-ea"/>
                <a:ea typeface="+mj-ea"/>
              </a:rPr>
              <a:t>데이터 시각화</a:t>
            </a:r>
            <a:endParaRPr lang="ko-KR" altLang="en-US" sz="3000" spc="-15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42838" y="1180991"/>
            <a:ext cx="33057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ko-KR" altLang="en-US" sz="1400">
                <a:solidFill>
                  <a:srgbClr val="5F5E58"/>
                </a:solidFill>
              </a:rPr>
              <a:t>지역별 연도기준 전국 사업장 분포 확인</a:t>
            </a:r>
            <a:endParaRPr lang="ko-KR" altLang="en-US" sz="1400" dirty="0">
              <a:solidFill>
                <a:srgbClr val="5F5E58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39700" y="1792074"/>
            <a:ext cx="4232249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ko-KR" sz="1400" b="1">
                <a:solidFill>
                  <a:prstClr val="black"/>
                </a:solidFill>
                <a:latin typeface="Arial (본문)"/>
              </a:rPr>
              <a:t>[folium</a:t>
            </a:r>
            <a:r>
              <a:rPr lang="ko-KR" altLang="en-US" sz="1400" b="1">
                <a:solidFill>
                  <a:prstClr val="black"/>
                </a:solidFill>
                <a:latin typeface="Arial (본문)"/>
              </a:rPr>
              <a:t> 구현코드 예시</a:t>
            </a:r>
            <a:r>
              <a:rPr lang="en-US" altLang="ko-KR" sz="1400" b="1">
                <a:solidFill>
                  <a:prstClr val="black"/>
                </a:solidFill>
                <a:latin typeface="Arial (본문)"/>
              </a:rPr>
              <a:t>]</a:t>
            </a:r>
          </a:p>
          <a:p>
            <a:pPr lvl="0"/>
            <a:r>
              <a:rPr lang="en-US" altLang="ko-KR" sz="1400">
                <a:solidFill>
                  <a:srgbClr val="5F5E58"/>
                </a:solidFill>
              </a:rPr>
              <a:t>- </a:t>
            </a:r>
            <a:r>
              <a:rPr lang="ko-KR" altLang="en-US" sz="1400">
                <a:solidFill>
                  <a:srgbClr val="5F5E58"/>
                </a:solidFill>
              </a:rPr>
              <a:t>이후 지도에서 각 지역별 팝업을 통해 그래프 확인</a:t>
            </a:r>
            <a:endParaRPr lang="en-US" altLang="ko-KR" sz="1400">
              <a:solidFill>
                <a:srgbClr val="5F5E58"/>
              </a:solidFill>
            </a:endParaRPr>
          </a:p>
          <a:p>
            <a:pPr lvl="0"/>
            <a:endParaRPr lang="en-US" altLang="ko-KR" sz="1400" b="1">
              <a:solidFill>
                <a:prstClr val="black"/>
              </a:solidFill>
              <a:latin typeface="Arial (본문)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797556" y="1743510"/>
            <a:ext cx="8322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>
                <a:latin typeface="Arial (본문)"/>
              </a:rPr>
              <a:t>[</a:t>
            </a:r>
            <a:r>
              <a:rPr lang="ko-KR" altLang="en-US" sz="1400" b="1">
                <a:latin typeface="Arial (본문)"/>
              </a:rPr>
              <a:t>결과물</a:t>
            </a:r>
            <a:r>
              <a:rPr lang="en-US" altLang="ko-KR" sz="1400" b="1">
                <a:latin typeface="Arial (본문)"/>
              </a:rPr>
              <a:t>]</a:t>
            </a:r>
          </a:p>
          <a:p>
            <a:r>
              <a:rPr lang="en-US" altLang="ko-KR" sz="1400">
                <a:solidFill>
                  <a:schemeClr val="accent4"/>
                </a:solidFill>
              </a:rPr>
              <a:t>: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10483" t="19635" r="60372" b="51696"/>
          <a:stretch/>
        </p:blipFill>
        <p:spPr>
          <a:xfrm>
            <a:off x="139700" y="2322628"/>
            <a:ext cx="5330075" cy="2949265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/>
          <a:srcRect l="10483" t="55218" r="55606" b="17012"/>
          <a:stretch/>
        </p:blipFill>
        <p:spPr>
          <a:xfrm>
            <a:off x="5797556" y="2322628"/>
            <a:ext cx="6201667" cy="2856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2713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1600" y="158119"/>
            <a:ext cx="17187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50">
                <a:solidFill>
                  <a:schemeClr val="accent4"/>
                </a:solidFill>
              </a:rPr>
              <a:t>데이터 소개 및 전처리</a:t>
            </a:r>
            <a:endParaRPr lang="ko-KR" altLang="en-US" sz="1400" spc="-150" dirty="0">
              <a:solidFill>
                <a:schemeClr val="accent4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2109" y="652394"/>
            <a:ext cx="6270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accent4"/>
                </a:solidFill>
              </a:rPr>
              <a:t>1.1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17438" y="645071"/>
            <a:ext cx="248657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>
                <a:solidFill>
                  <a:schemeClr val="accent4"/>
                </a:solidFill>
                <a:latin typeface="+mj-ea"/>
                <a:ea typeface="+mj-ea"/>
              </a:rPr>
              <a:t>데이터 시각화</a:t>
            </a:r>
            <a:endParaRPr lang="ko-KR" altLang="en-US" sz="3000" spc="-15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42838" y="1180991"/>
            <a:ext cx="33057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ko-KR" altLang="en-US" sz="1400">
                <a:solidFill>
                  <a:srgbClr val="5F5E58"/>
                </a:solidFill>
              </a:rPr>
              <a:t>지역별 연도기준 전국 사업장 분포 확인</a:t>
            </a:r>
            <a:endParaRPr lang="ko-KR" altLang="en-US" sz="1400" dirty="0">
              <a:solidFill>
                <a:srgbClr val="5F5E58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39700" y="1792074"/>
            <a:ext cx="196720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ko-KR" sz="1400" b="1">
                <a:solidFill>
                  <a:prstClr val="black"/>
                </a:solidFill>
                <a:latin typeface="Arial (본문)"/>
              </a:rPr>
              <a:t>[</a:t>
            </a:r>
            <a:r>
              <a:rPr lang="ko-KR" altLang="en-US" sz="1400" b="1">
                <a:solidFill>
                  <a:prstClr val="black"/>
                </a:solidFill>
                <a:latin typeface="Arial (본문)"/>
              </a:rPr>
              <a:t>그래프 구현코드 예시</a:t>
            </a:r>
            <a:r>
              <a:rPr lang="en-US" altLang="ko-KR" sz="1400" b="1">
                <a:solidFill>
                  <a:prstClr val="black"/>
                </a:solidFill>
                <a:latin typeface="Arial (본문)"/>
              </a:rPr>
              <a:t>]</a:t>
            </a:r>
          </a:p>
          <a:p>
            <a:pPr lvl="0"/>
            <a:endParaRPr lang="en-US" altLang="ko-KR" sz="1400" b="1">
              <a:solidFill>
                <a:prstClr val="black"/>
              </a:solidFill>
              <a:latin typeface="Arial (본문)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683433" y="1792074"/>
            <a:ext cx="428194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>
                <a:latin typeface="Arial (본문)"/>
              </a:rPr>
              <a:t>[</a:t>
            </a:r>
            <a:r>
              <a:rPr lang="ko-KR" altLang="en-US" sz="1400" b="1">
                <a:latin typeface="Arial (본문)"/>
              </a:rPr>
              <a:t>결과물</a:t>
            </a:r>
            <a:r>
              <a:rPr lang="en-US" altLang="ko-KR" sz="1400" b="1">
                <a:latin typeface="Arial (본문)"/>
              </a:rPr>
              <a:t>]</a:t>
            </a:r>
          </a:p>
          <a:p>
            <a:pPr lvl="0"/>
            <a:r>
              <a:rPr lang="en-US" altLang="ko-KR" sz="1400">
                <a:solidFill>
                  <a:schemeClr val="accent4"/>
                </a:solidFill>
              </a:rPr>
              <a:t>:</a:t>
            </a:r>
            <a:r>
              <a:rPr lang="en-US" altLang="ko-KR" sz="1400">
                <a:solidFill>
                  <a:srgbClr val="5F5E58"/>
                </a:solidFill>
              </a:rPr>
              <a:t>- </a:t>
            </a:r>
            <a:r>
              <a:rPr lang="ko-KR" altLang="en-US" sz="1400">
                <a:solidFill>
                  <a:srgbClr val="5F5E58"/>
                </a:solidFill>
              </a:rPr>
              <a:t>이후 지도에서 각 지역별 팝업을 통해 그래프 확인</a:t>
            </a:r>
            <a:endParaRPr lang="en-US" altLang="ko-KR" sz="1400">
              <a:solidFill>
                <a:srgbClr val="5F5E58"/>
              </a:solidFill>
            </a:endParaRPr>
          </a:p>
          <a:p>
            <a:endParaRPr lang="en-US" altLang="ko-KR" sz="1400">
              <a:solidFill>
                <a:schemeClr val="accent4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10483" t="19635" r="60372" b="51696"/>
          <a:stretch/>
        </p:blipFill>
        <p:spPr>
          <a:xfrm>
            <a:off x="139700" y="2322628"/>
            <a:ext cx="5330075" cy="2949265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3"/>
          <a:srcRect l="14265" t="9232" b="8990"/>
          <a:stretch/>
        </p:blipFill>
        <p:spPr>
          <a:xfrm>
            <a:off x="6683433" y="2322629"/>
            <a:ext cx="5324358" cy="2856708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/>
          <a:srcRect l="10536" t="37196" r="54772" b="21950"/>
          <a:stretch/>
        </p:blipFill>
        <p:spPr>
          <a:xfrm>
            <a:off x="162109" y="2174220"/>
            <a:ext cx="6344477" cy="4202623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6683433" y="5340446"/>
            <a:ext cx="26629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>
                <a:latin typeface="Arial (본문)"/>
              </a:rPr>
              <a:t>[</a:t>
            </a:r>
            <a:r>
              <a:rPr lang="ko-KR" altLang="en-US" sz="1400" b="1">
                <a:latin typeface="Arial (본문)"/>
              </a:rPr>
              <a:t>결과 </a:t>
            </a:r>
            <a:r>
              <a:rPr lang="en-US" altLang="ko-KR" sz="1400" b="1">
                <a:latin typeface="Arial (본문)"/>
              </a:rPr>
              <a:t>//</a:t>
            </a:r>
            <a:r>
              <a:rPr lang="ko-KR" altLang="en-US" sz="1400" b="1">
                <a:latin typeface="Arial (본문)"/>
              </a:rPr>
              <a:t>더블클릭하면 링크 이동</a:t>
            </a:r>
            <a:r>
              <a:rPr lang="en-US" altLang="ko-KR" sz="1400" b="1">
                <a:latin typeface="Arial (본문)"/>
              </a:rPr>
              <a:t>]</a:t>
            </a:r>
          </a:p>
          <a:p>
            <a:r>
              <a:rPr lang="en-US" altLang="ko-KR" sz="1400">
                <a:solidFill>
                  <a:schemeClr val="accent4"/>
                </a:solidFill>
              </a:rPr>
              <a:t>:</a:t>
            </a:r>
          </a:p>
        </p:txBody>
      </p:sp>
      <p:graphicFrame>
        <p:nvGraphicFramePr>
          <p:cNvPr id="18" name="개체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19303864"/>
              </p:ext>
            </p:extLst>
          </p:nvPr>
        </p:nvGraphicFramePr>
        <p:xfrm>
          <a:off x="6878213" y="5689834"/>
          <a:ext cx="922337" cy="347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포장기 셸 개체" showAsIcon="1" r:id="rId5" imgW="922320" imgH="347400" progId="Package">
                  <p:embed/>
                </p:oleObj>
              </mc:Choice>
              <mc:Fallback>
                <p:oleObj name="포장기 셸 개체" showAsIcon="1" r:id="rId5" imgW="922320" imgH="347400" progId="Package">
                  <p:embed/>
                  <p:pic>
                    <p:nvPicPr>
                      <p:cNvPr id="15" name="개체 1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878213" y="5689834"/>
                        <a:ext cx="922337" cy="3476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283899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1600" y="158119"/>
            <a:ext cx="17187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50">
                <a:solidFill>
                  <a:schemeClr val="accent4"/>
                </a:solidFill>
              </a:rPr>
              <a:t>데이터 소개 및 전처리</a:t>
            </a:r>
            <a:endParaRPr lang="ko-KR" altLang="en-US" sz="1400" spc="-150" dirty="0">
              <a:solidFill>
                <a:schemeClr val="accent4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2109" y="652394"/>
            <a:ext cx="6270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accent4"/>
                </a:solidFill>
              </a:rPr>
              <a:t>1.1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17438" y="645071"/>
            <a:ext cx="248657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>
                <a:solidFill>
                  <a:schemeClr val="accent4"/>
                </a:solidFill>
                <a:latin typeface="+mj-ea"/>
                <a:ea typeface="+mj-ea"/>
              </a:rPr>
              <a:t>데이터 시각화</a:t>
            </a:r>
            <a:endParaRPr lang="ko-KR" altLang="en-US" sz="3000" spc="-15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42838" y="1180991"/>
            <a:ext cx="33057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ko-KR" altLang="en-US" sz="1400">
                <a:solidFill>
                  <a:srgbClr val="5F5E58"/>
                </a:solidFill>
              </a:rPr>
              <a:t>지역별 연도기준 전국 사업장 분포 확인</a:t>
            </a:r>
            <a:endParaRPr lang="ko-KR" altLang="en-US" sz="1400" dirty="0">
              <a:solidFill>
                <a:srgbClr val="5F5E58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39700" y="1792074"/>
            <a:ext cx="4281941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Arial (본문)"/>
              </a:rPr>
              <a:t>[</a:t>
            </a:r>
            <a:r>
              <a:rPr lang="ko-KR" altLang="en-US" sz="1400" b="1">
                <a:latin typeface="Arial (본문)"/>
              </a:rPr>
              <a:t>분석내용</a:t>
            </a:r>
            <a:r>
              <a:rPr lang="en-US" altLang="ko-KR" sz="1400" b="1">
                <a:latin typeface="Arial (본문)"/>
              </a:rPr>
              <a:t>]</a:t>
            </a:r>
          </a:p>
          <a:p>
            <a:pPr lvl="0"/>
            <a:r>
              <a:rPr lang="en-US" altLang="ko-KR" sz="1400">
                <a:solidFill>
                  <a:schemeClr val="accent4"/>
                </a:solidFill>
              </a:rPr>
              <a:t>:</a:t>
            </a:r>
            <a:r>
              <a:rPr lang="en-US" altLang="ko-KR" sz="1400">
                <a:solidFill>
                  <a:srgbClr val="5F5E58"/>
                </a:solidFill>
              </a:rPr>
              <a:t>- </a:t>
            </a:r>
            <a:r>
              <a:rPr lang="ko-KR" altLang="en-US" sz="1400">
                <a:solidFill>
                  <a:srgbClr val="5F5E58"/>
                </a:solidFill>
              </a:rPr>
              <a:t>이후 지도에서 각 지역별 팝업을 통해 그래프 확인</a:t>
            </a:r>
            <a:endParaRPr lang="en-US" altLang="ko-KR" sz="1400">
              <a:solidFill>
                <a:srgbClr val="5F5E58"/>
              </a:solidFill>
            </a:endParaRPr>
          </a:p>
          <a:p>
            <a:endParaRPr lang="en-US" altLang="ko-KR" sz="140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21636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1055927" y="6348328"/>
            <a:ext cx="1136073" cy="4307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1600" y="158119"/>
            <a:ext cx="17187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50">
                <a:solidFill>
                  <a:schemeClr val="accent4"/>
                </a:solidFill>
              </a:rPr>
              <a:t>데이터 소개 및 전처리</a:t>
            </a:r>
            <a:endParaRPr lang="ko-KR" altLang="en-US" sz="1400" spc="-150" dirty="0">
              <a:solidFill>
                <a:schemeClr val="accent4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2109" y="652394"/>
            <a:ext cx="6270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accent4"/>
                </a:solidFill>
              </a:rPr>
              <a:t>1.1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17438" y="645071"/>
            <a:ext cx="360387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spc="-150">
                <a:solidFill>
                  <a:schemeClr val="accent4"/>
                </a:solidFill>
                <a:latin typeface="+mj-ea"/>
                <a:ea typeface="+mj-ea"/>
              </a:rPr>
              <a:t>Tkinter Interface </a:t>
            </a:r>
            <a:r>
              <a:rPr lang="ko-KR" altLang="en-US" sz="3000" spc="-150">
                <a:solidFill>
                  <a:schemeClr val="accent4"/>
                </a:solidFill>
                <a:latin typeface="+mj-ea"/>
                <a:ea typeface="+mj-ea"/>
              </a:rPr>
              <a:t>구축</a:t>
            </a:r>
            <a:endParaRPr lang="ko-KR" altLang="en-US" sz="3000" spc="-15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42838" y="1180991"/>
            <a:ext cx="33057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ko-KR" altLang="en-US" sz="1400">
                <a:solidFill>
                  <a:srgbClr val="5F5E58"/>
                </a:solidFill>
              </a:rPr>
              <a:t>지역별 연도기준 전국 사업장 분포 확인</a:t>
            </a:r>
            <a:endParaRPr lang="ko-KR" altLang="en-US" sz="1400" dirty="0">
              <a:solidFill>
                <a:srgbClr val="5F5E58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39700" y="1792074"/>
            <a:ext cx="310213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Arial (본문)"/>
              </a:rPr>
              <a:t>[</a:t>
            </a:r>
            <a:r>
              <a:rPr lang="ko-KR" altLang="en-US" sz="1400" b="1">
                <a:latin typeface="Arial (본문)"/>
              </a:rPr>
              <a:t>업종별 사업장 변화 그래프 출력함수</a:t>
            </a:r>
            <a:r>
              <a:rPr lang="en-US" altLang="ko-KR" sz="1400" b="1">
                <a:latin typeface="Arial (본문)"/>
              </a:rPr>
              <a:t>]</a:t>
            </a:r>
          </a:p>
          <a:p>
            <a:pPr lvl="0"/>
            <a:r>
              <a:rPr lang="en-US" altLang="ko-KR" sz="1400">
                <a:solidFill>
                  <a:schemeClr val="accent4"/>
                </a:solidFill>
              </a:rPr>
              <a:t>:</a:t>
            </a:r>
            <a:r>
              <a:rPr lang="en-US" altLang="ko-KR" sz="1400">
                <a:solidFill>
                  <a:srgbClr val="5F5E58"/>
                </a:solidFill>
              </a:rPr>
              <a:t>-</a:t>
            </a:r>
            <a:endParaRPr lang="en-US" altLang="ko-KR" sz="1400">
              <a:solidFill>
                <a:schemeClr val="accent4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5CCBC60-0FB7-4313-B34E-DE72541152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701"/>
          <a:stretch/>
        </p:blipFill>
        <p:spPr>
          <a:xfrm>
            <a:off x="139700" y="2129596"/>
            <a:ext cx="5518265" cy="421873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F07B5D7-19B4-4D0E-B89B-7C2C7B5949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8036" y="2129596"/>
            <a:ext cx="4964196" cy="4521704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6544786" y="1797087"/>
            <a:ext cx="310213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Arial (본문)"/>
              </a:rPr>
              <a:t>[</a:t>
            </a:r>
            <a:r>
              <a:rPr lang="ko-KR" altLang="en-US" sz="1400" b="1">
                <a:latin typeface="Arial (본문)"/>
              </a:rPr>
              <a:t>업종별 사업장 변화 그래프 출력함수</a:t>
            </a:r>
            <a:r>
              <a:rPr lang="en-US" altLang="ko-KR" sz="1400" b="1">
                <a:latin typeface="Arial (본문)"/>
              </a:rPr>
              <a:t>]</a:t>
            </a:r>
          </a:p>
          <a:p>
            <a:pPr lvl="0"/>
            <a:endParaRPr lang="en-US" altLang="ko-KR" sz="140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79551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1055927" y="6348328"/>
            <a:ext cx="1136073" cy="4307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1600" y="158119"/>
            <a:ext cx="17187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50">
                <a:solidFill>
                  <a:schemeClr val="accent4"/>
                </a:solidFill>
              </a:rPr>
              <a:t>데이터 소개 및 전처리</a:t>
            </a:r>
            <a:endParaRPr lang="ko-KR" altLang="en-US" sz="1400" spc="-150" dirty="0">
              <a:solidFill>
                <a:schemeClr val="accent4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2109" y="652394"/>
            <a:ext cx="6270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accent4"/>
                </a:solidFill>
              </a:rPr>
              <a:t>1.1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17438" y="645071"/>
            <a:ext cx="360387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spc="-150">
                <a:solidFill>
                  <a:schemeClr val="accent4"/>
                </a:solidFill>
                <a:latin typeface="+mj-ea"/>
                <a:ea typeface="+mj-ea"/>
              </a:rPr>
              <a:t>Tkinter Interface </a:t>
            </a:r>
            <a:r>
              <a:rPr lang="ko-KR" altLang="en-US" sz="3000" spc="-150">
                <a:solidFill>
                  <a:schemeClr val="accent4"/>
                </a:solidFill>
                <a:latin typeface="+mj-ea"/>
                <a:ea typeface="+mj-ea"/>
              </a:rPr>
              <a:t>구축</a:t>
            </a:r>
            <a:endParaRPr lang="ko-KR" altLang="en-US" sz="3000" spc="-15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42838" y="1180991"/>
            <a:ext cx="33057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ko-KR" altLang="en-US" sz="1400">
                <a:solidFill>
                  <a:srgbClr val="5F5E58"/>
                </a:solidFill>
              </a:rPr>
              <a:t>지역별 연도기준 전국 사업장 분포 확인</a:t>
            </a:r>
            <a:endParaRPr lang="ko-KR" altLang="en-US" sz="1400" dirty="0">
              <a:solidFill>
                <a:srgbClr val="5F5E58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39700" y="1792074"/>
            <a:ext cx="411202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dirty="0">
                <a:latin typeface="Arial (본문)"/>
              </a:rPr>
              <a:t>[</a:t>
            </a:r>
            <a:r>
              <a:rPr lang="ko-KR" altLang="en-US" sz="1400" b="1" dirty="0" err="1">
                <a:latin typeface="Arial (본문)"/>
              </a:rPr>
              <a:t>지열별</a:t>
            </a:r>
            <a:r>
              <a:rPr lang="ko-KR" altLang="en-US" sz="1400" b="1" dirty="0">
                <a:latin typeface="Arial (본문)"/>
              </a:rPr>
              <a:t> 사업장 변화 그래프 출력 함수 및 </a:t>
            </a:r>
            <a:r>
              <a:rPr lang="en-US" altLang="ko-KR" sz="1400" b="1" dirty="0">
                <a:latin typeface="Arial (본문)"/>
              </a:rPr>
              <a:t>UI </a:t>
            </a:r>
            <a:r>
              <a:rPr lang="ko-KR" altLang="en-US" sz="1400" b="1" dirty="0">
                <a:latin typeface="Arial (본문)"/>
              </a:rPr>
              <a:t>구성</a:t>
            </a:r>
            <a:r>
              <a:rPr lang="en-US" altLang="ko-KR" sz="1400" b="1" dirty="0">
                <a:latin typeface="Arial (본문)"/>
              </a:rPr>
              <a:t>]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981B3EB2-8C53-4C85-A838-4156C0A35F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315" y="2412156"/>
            <a:ext cx="5459031" cy="400230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B764C08-60F2-410E-A46A-D75622092F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5138" y="3275072"/>
            <a:ext cx="4250168" cy="2276475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98377DAE-946A-419F-92CF-DBAB0C9B5CB7}"/>
              </a:ext>
            </a:extLst>
          </p:cNvPr>
          <p:cNvSpPr/>
          <p:nvPr/>
        </p:nvSpPr>
        <p:spPr>
          <a:xfrm>
            <a:off x="6544786" y="1797087"/>
            <a:ext cx="84189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dirty="0">
                <a:latin typeface="Arial (본문)"/>
              </a:rPr>
              <a:t>[</a:t>
            </a:r>
            <a:r>
              <a:rPr lang="ko-KR" altLang="en-US" sz="1400" b="1" dirty="0">
                <a:latin typeface="Arial (본문)"/>
              </a:rPr>
              <a:t>결과물</a:t>
            </a:r>
            <a:r>
              <a:rPr lang="en-US" altLang="ko-KR" sz="1400" b="1" dirty="0">
                <a:latin typeface="Arial (본문)"/>
              </a:rPr>
              <a:t>]</a:t>
            </a:r>
          </a:p>
          <a:p>
            <a:pPr lvl="0"/>
            <a:endParaRPr lang="en-US" altLang="ko-KR" sz="14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21837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07" b="1172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0" y="0"/>
            <a:ext cx="12237082" cy="6858000"/>
          </a:xfrm>
          <a:prstGeom prst="rect">
            <a:avLst/>
          </a:prstGeom>
          <a:solidFill>
            <a:schemeClr val="accent4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타원 2"/>
          <p:cNvSpPr/>
          <p:nvPr/>
        </p:nvSpPr>
        <p:spPr>
          <a:xfrm>
            <a:off x="1219200" y="2247829"/>
            <a:ext cx="388681" cy="388681"/>
          </a:xfrm>
          <a:prstGeom prst="ellipse">
            <a:avLst/>
          </a:prstGeom>
          <a:noFill/>
          <a:ln w="1016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713824" y="2273229"/>
            <a:ext cx="545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001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713824" y="3542048"/>
            <a:ext cx="603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002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713824" y="4805642"/>
            <a:ext cx="603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003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713824" y="6069236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004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259166" y="2273229"/>
            <a:ext cx="2223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50">
                <a:solidFill>
                  <a:schemeClr val="bg1"/>
                </a:solidFill>
              </a:rPr>
              <a:t>데이터 소개 및 전처리</a:t>
            </a:r>
            <a:endParaRPr lang="ko-KR" altLang="en-US" spc="-150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259166" y="3542048"/>
            <a:ext cx="1544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50">
                <a:solidFill>
                  <a:schemeClr val="bg1"/>
                </a:solidFill>
              </a:rPr>
              <a:t>분석 및 시각화</a:t>
            </a:r>
            <a:endParaRPr lang="ko-KR" altLang="en-US" spc="-150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259166" y="4805642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50">
                <a:solidFill>
                  <a:schemeClr val="bg1"/>
                </a:solidFill>
              </a:rPr>
              <a:t>결론</a:t>
            </a:r>
            <a:endParaRPr lang="ko-KR" altLang="en-US" spc="-15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259166" y="6069236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50">
                <a:solidFill>
                  <a:schemeClr val="bg1"/>
                </a:solidFill>
              </a:rPr>
              <a:t>비고</a:t>
            </a:r>
            <a:endParaRPr lang="ko-KR" altLang="en-US" spc="-150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259166" y="2674193"/>
            <a:ext cx="3541394" cy="652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ko-KR" altLang="en-US" sz="1400" spc="-150"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rPr>
              <a:t>네용</a:t>
            </a:r>
            <a:endParaRPr lang="en-US" altLang="ko-KR" sz="1400" spc="-150">
              <a:solidFill>
                <a:schemeClr val="bg1"/>
              </a:solidFill>
              <a:latin typeface="Noto Sans CJK KR Thin" panose="020B0200000000000000" pitchFamily="34" charset="-127"/>
              <a:ea typeface="Noto Sans CJK KR Thin" panose="020B0200000000000000" pitchFamily="34" charset="-127"/>
              <a:cs typeface="Arial" panose="020B0604020202020204" pitchFamily="34" charset="0"/>
            </a:endParaRPr>
          </a:p>
          <a:p>
            <a:pPr marL="180975" indent="-180975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ko-KR" altLang="en-US" sz="1400" spc="-150"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rPr>
              <a:t>내용</a:t>
            </a:r>
            <a:endParaRPr lang="ko-KR" altLang="en-US" sz="1400" spc="-150" dirty="0">
              <a:solidFill>
                <a:schemeClr val="bg1"/>
              </a:solidFill>
              <a:latin typeface="Noto Sans CJK KR Thin" panose="020B0200000000000000" pitchFamily="34" charset="-127"/>
              <a:ea typeface="Noto Sans CJK KR Thin" panose="020B0200000000000000" pitchFamily="34" charset="-127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316874" y="3938945"/>
            <a:ext cx="3541394" cy="6290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ko-KR" altLang="en-US" sz="1400" spc="-150"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rPr>
              <a:t>네용</a:t>
            </a:r>
            <a:endParaRPr lang="en-US" altLang="ko-KR" sz="1400" spc="-150">
              <a:solidFill>
                <a:schemeClr val="bg1"/>
              </a:solidFill>
              <a:latin typeface="Noto Sans CJK KR Thin" panose="020B0200000000000000" pitchFamily="34" charset="-127"/>
              <a:ea typeface="Noto Sans CJK KR Thin" panose="020B0200000000000000" pitchFamily="34" charset="-127"/>
              <a:cs typeface="Arial" panose="020B0604020202020204" pitchFamily="34" charset="0"/>
            </a:endParaRPr>
          </a:p>
          <a:p>
            <a:pPr marL="180975" indent="-180975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ko-KR" altLang="en-US" sz="1400" spc="-150"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rPr>
              <a:t>내용</a:t>
            </a:r>
            <a:endParaRPr lang="ko-KR" altLang="en-US" sz="1400" spc="-150" dirty="0">
              <a:solidFill>
                <a:schemeClr val="bg1"/>
              </a:solidFill>
              <a:latin typeface="Noto Sans CJK KR Thin" panose="020B0200000000000000" pitchFamily="34" charset="-127"/>
              <a:ea typeface="Noto Sans CJK KR Thin" panose="020B0200000000000000" pitchFamily="34" charset="-127"/>
              <a:cs typeface="Arial" panose="020B060402020202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374582" y="5203697"/>
            <a:ext cx="3541394" cy="652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ko-KR" altLang="en-US" sz="1400" spc="-150"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rPr>
              <a:t>네용</a:t>
            </a:r>
            <a:endParaRPr lang="en-US" altLang="ko-KR" sz="1400" spc="-150">
              <a:solidFill>
                <a:schemeClr val="bg1"/>
              </a:solidFill>
              <a:latin typeface="Noto Sans CJK KR Thin" panose="020B0200000000000000" pitchFamily="34" charset="-127"/>
              <a:ea typeface="Noto Sans CJK KR Thin" panose="020B0200000000000000" pitchFamily="34" charset="-127"/>
              <a:cs typeface="Arial" panose="020B0604020202020204" pitchFamily="34" charset="0"/>
            </a:endParaRPr>
          </a:p>
          <a:p>
            <a:pPr marL="180975" indent="-180975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ko-KR" altLang="en-US" sz="1400" spc="-150"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rPr>
              <a:t>내용</a:t>
            </a:r>
            <a:endParaRPr lang="ko-KR" altLang="en-US" sz="1400" spc="-150" dirty="0">
              <a:solidFill>
                <a:schemeClr val="bg1"/>
              </a:solidFill>
              <a:latin typeface="Noto Sans CJK KR Thin" panose="020B0200000000000000" pitchFamily="34" charset="-127"/>
              <a:ea typeface="Noto Sans CJK KR Thin" panose="020B0200000000000000" pitchFamily="34" charset="-127"/>
              <a:cs typeface="Arial" panose="020B0604020202020204" pitchFamily="34" charset="0"/>
            </a:endParaRPr>
          </a:p>
        </p:txBody>
      </p:sp>
      <p:cxnSp>
        <p:nvCxnSpPr>
          <p:cNvPr id="23" name="직선 연결선 22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타원 23"/>
          <p:cNvSpPr/>
          <p:nvPr/>
        </p:nvSpPr>
        <p:spPr>
          <a:xfrm>
            <a:off x="1219200" y="3542048"/>
            <a:ext cx="388681" cy="388681"/>
          </a:xfrm>
          <a:prstGeom prst="ellipse">
            <a:avLst/>
          </a:prstGeom>
          <a:noFill/>
          <a:ln w="1016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1219200" y="4836267"/>
            <a:ext cx="388681" cy="388681"/>
          </a:xfrm>
          <a:prstGeom prst="ellipse">
            <a:avLst/>
          </a:prstGeom>
          <a:noFill/>
          <a:ln w="1016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/>
          <p:cNvSpPr/>
          <p:nvPr/>
        </p:nvSpPr>
        <p:spPr>
          <a:xfrm>
            <a:off x="1231900" y="6028886"/>
            <a:ext cx="388681" cy="388681"/>
          </a:xfrm>
          <a:prstGeom prst="ellipse">
            <a:avLst/>
          </a:prstGeom>
          <a:noFill/>
          <a:ln w="1016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886674" y="588588"/>
            <a:ext cx="1372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CONTENTS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9715499" y="6505575"/>
            <a:ext cx="240642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401092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0A163E8D-89B0-4C47-8953-0EC00D2439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5138" y="3286234"/>
            <a:ext cx="4250168" cy="2811047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11055927" y="6348328"/>
            <a:ext cx="1136073" cy="4307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1600" y="158119"/>
            <a:ext cx="17187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50">
                <a:solidFill>
                  <a:schemeClr val="accent4"/>
                </a:solidFill>
              </a:rPr>
              <a:t>데이터 소개 및 전처리</a:t>
            </a:r>
            <a:endParaRPr lang="ko-KR" altLang="en-US" sz="1400" spc="-150" dirty="0">
              <a:solidFill>
                <a:schemeClr val="accent4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2109" y="652394"/>
            <a:ext cx="6270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accent4"/>
                </a:solidFill>
              </a:rPr>
              <a:t>1.1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17438" y="645071"/>
            <a:ext cx="360387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spc="-150">
                <a:solidFill>
                  <a:schemeClr val="accent4"/>
                </a:solidFill>
                <a:latin typeface="+mj-ea"/>
                <a:ea typeface="+mj-ea"/>
              </a:rPr>
              <a:t>Tkinter Interface </a:t>
            </a:r>
            <a:r>
              <a:rPr lang="ko-KR" altLang="en-US" sz="3000" spc="-150">
                <a:solidFill>
                  <a:schemeClr val="accent4"/>
                </a:solidFill>
                <a:latin typeface="+mj-ea"/>
                <a:ea typeface="+mj-ea"/>
              </a:rPr>
              <a:t>구축</a:t>
            </a:r>
            <a:endParaRPr lang="ko-KR" altLang="en-US" sz="3000" spc="-15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42838" y="1180991"/>
            <a:ext cx="33057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ko-KR" altLang="en-US" sz="1400">
                <a:solidFill>
                  <a:srgbClr val="5F5E58"/>
                </a:solidFill>
              </a:rPr>
              <a:t>지역별 연도기준 전국 사업장 분포 확인</a:t>
            </a:r>
            <a:endParaRPr lang="ko-KR" altLang="en-US" sz="1400" dirty="0">
              <a:solidFill>
                <a:srgbClr val="5F5E58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39700" y="1792074"/>
            <a:ext cx="411202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dirty="0">
                <a:latin typeface="Arial (본문)"/>
              </a:rPr>
              <a:t>[</a:t>
            </a:r>
            <a:r>
              <a:rPr lang="ko-KR" altLang="en-US" sz="1400" b="1" dirty="0" err="1">
                <a:latin typeface="Arial (본문)"/>
              </a:rPr>
              <a:t>지열별</a:t>
            </a:r>
            <a:r>
              <a:rPr lang="ko-KR" altLang="en-US" sz="1400" b="1" dirty="0">
                <a:latin typeface="Arial (본문)"/>
              </a:rPr>
              <a:t> 사업장 변화 그래프 출력 함수 및 </a:t>
            </a:r>
            <a:r>
              <a:rPr lang="en-US" altLang="ko-KR" sz="1400" b="1" dirty="0">
                <a:latin typeface="Arial (본문)"/>
              </a:rPr>
              <a:t>UI </a:t>
            </a:r>
            <a:r>
              <a:rPr lang="ko-KR" altLang="en-US" sz="1400" b="1" dirty="0">
                <a:latin typeface="Arial (본문)"/>
              </a:rPr>
              <a:t>구성</a:t>
            </a:r>
            <a:r>
              <a:rPr lang="en-US" altLang="ko-KR" sz="1400" b="1" dirty="0">
                <a:latin typeface="Arial (본문)"/>
              </a:rPr>
              <a:t>]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DCA33D3E-0FDE-418F-A68E-BAF50DF37F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877" y="2209481"/>
            <a:ext cx="5241161" cy="4490400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3B85D0E5-C856-4E8D-9275-95775A497B72}"/>
              </a:ext>
            </a:extLst>
          </p:cNvPr>
          <p:cNvSpPr/>
          <p:nvPr/>
        </p:nvSpPr>
        <p:spPr>
          <a:xfrm>
            <a:off x="6544786" y="1797087"/>
            <a:ext cx="84189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dirty="0">
                <a:latin typeface="Arial (본문)"/>
              </a:rPr>
              <a:t>[</a:t>
            </a:r>
            <a:r>
              <a:rPr lang="ko-KR" altLang="en-US" sz="1400" b="1" dirty="0">
                <a:latin typeface="Arial (본문)"/>
              </a:rPr>
              <a:t>결과물</a:t>
            </a:r>
            <a:r>
              <a:rPr lang="en-US" altLang="ko-KR" sz="1400" b="1" dirty="0">
                <a:latin typeface="Arial (본문)"/>
              </a:rPr>
              <a:t>]</a:t>
            </a:r>
          </a:p>
          <a:p>
            <a:pPr lvl="0"/>
            <a:endParaRPr lang="en-US" altLang="ko-KR" sz="14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63516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1600" y="158119"/>
            <a:ext cx="17187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50">
                <a:solidFill>
                  <a:schemeClr val="accent4"/>
                </a:solidFill>
              </a:rPr>
              <a:t>데이터 소개 및 전처리</a:t>
            </a:r>
            <a:endParaRPr lang="ko-KR" altLang="en-US" sz="1400" spc="-150" dirty="0">
              <a:solidFill>
                <a:schemeClr val="accent4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2109" y="652394"/>
            <a:ext cx="6270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accent4"/>
                </a:solidFill>
              </a:rPr>
              <a:t>1.1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17438" y="645071"/>
            <a:ext cx="360387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spc="-150">
                <a:solidFill>
                  <a:schemeClr val="accent4"/>
                </a:solidFill>
                <a:latin typeface="+mj-ea"/>
                <a:ea typeface="+mj-ea"/>
              </a:rPr>
              <a:t>Tkinter Interface </a:t>
            </a:r>
            <a:r>
              <a:rPr lang="ko-KR" altLang="en-US" sz="3000" spc="-150">
                <a:solidFill>
                  <a:schemeClr val="accent4"/>
                </a:solidFill>
                <a:latin typeface="+mj-ea"/>
                <a:ea typeface="+mj-ea"/>
              </a:rPr>
              <a:t>구축</a:t>
            </a:r>
            <a:endParaRPr lang="ko-KR" altLang="en-US" sz="3000" spc="-15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42838" y="1180991"/>
            <a:ext cx="11817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ko-KR" altLang="en-US" sz="1400">
                <a:solidFill>
                  <a:srgbClr val="5F5E58"/>
                </a:solidFill>
              </a:rPr>
              <a:t>결과 및 분석</a:t>
            </a:r>
            <a:endParaRPr lang="ko-KR" altLang="en-US" sz="1400" dirty="0">
              <a:solidFill>
                <a:srgbClr val="5F5E58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39700" y="1792074"/>
            <a:ext cx="288252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dirty="0">
                <a:latin typeface="Arial (본문)"/>
              </a:rPr>
              <a:t>[</a:t>
            </a:r>
            <a:r>
              <a:rPr lang="ko-KR" altLang="en-US" sz="1400" b="1" dirty="0">
                <a:latin typeface="Arial (본문)"/>
              </a:rPr>
              <a:t>작동 방식 </a:t>
            </a:r>
            <a:r>
              <a:rPr lang="en-US" altLang="ko-KR" sz="1400" b="1" dirty="0">
                <a:latin typeface="Arial (본문)"/>
                <a:sym typeface="Wingdings" panose="05000000000000000000" pitchFamily="2" charset="2"/>
              </a:rPr>
              <a:t> </a:t>
            </a:r>
            <a:r>
              <a:rPr lang="ko-KR" altLang="en-US" sz="1400" b="1" dirty="0">
                <a:latin typeface="Arial (본문)"/>
                <a:sym typeface="Wingdings" panose="05000000000000000000" pitchFamily="2" charset="2"/>
              </a:rPr>
              <a:t>서비스업 버튼 클릭</a:t>
            </a:r>
            <a:r>
              <a:rPr lang="en-US" altLang="ko-KR" sz="1400" b="1" dirty="0">
                <a:latin typeface="Arial (본문)"/>
              </a:rPr>
              <a:t>]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6544786" y="1797087"/>
            <a:ext cx="301556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dirty="0">
                <a:latin typeface="Arial (본문)"/>
              </a:rPr>
              <a:t>[</a:t>
            </a:r>
            <a:r>
              <a:rPr lang="ko-KR" altLang="en-US" sz="1400" b="1" dirty="0">
                <a:latin typeface="Arial (본문)"/>
              </a:rPr>
              <a:t>서비스업 사업장 변화 그래프 출력</a:t>
            </a:r>
            <a:r>
              <a:rPr lang="en-US" altLang="ko-KR" sz="1400" b="1" dirty="0">
                <a:latin typeface="Arial (본문)"/>
              </a:rPr>
              <a:t>]</a:t>
            </a:r>
          </a:p>
          <a:p>
            <a:pPr lvl="0"/>
            <a:endParaRPr lang="en-US" altLang="ko-KR" sz="1400" dirty="0">
              <a:solidFill>
                <a:schemeClr val="accent4"/>
              </a:solidFill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E8430DEE-0550-455E-8084-BD85EAE7E2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129" y="2675646"/>
            <a:ext cx="5323403" cy="352315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DFF831D-23E0-4B04-BAEC-17EB607C53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2920" y="3215307"/>
            <a:ext cx="4846579" cy="2208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2365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1600" y="158119"/>
            <a:ext cx="17187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50">
                <a:solidFill>
                  <a:schemeClr val="accent4"/>
                </a:solidFill>
              </a:rPr>
              <a:t>데이터 소개 및 전처리</a:t>
            </a:r>
            <a:endParaRPr lang="ko-KR" altLang="en-US" sz="1400" spc="-150" dirty="0">
              <a:solidFill>
                <a:schemeClr val="accent4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2109" y="652394"/>
            <a:ext cx="6270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accent4"/>
                </a:solidFill>
              </a:rPr>
              <a:t>1.1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17438" y="645071"/>
            <a:ext cx="360387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spc="-150">
                <a:solidFill>
                  <a:schemeClr val="accent4"/>
                </a:solidFill>
                <a:latin typeface="+mj-ea"/>
                <a:ea typeface="+mj-ea"/>
              </a:rPr>
              <a:t>Tkinter Interface </a:t>
            </a:r>
            <a:r>
              <a:rPr lang="ko-KR" altLang="en-US" sz="3000" spc="-150">
                <a:solidFill>
                  <a:schemeClr val="accent4"/>
                </a:solidFill>
                <a:latin typeface="+mj-ea"/>
                <a:ea typeface="+mj-ea"/>
              </a:rPr>
              <a:t>구축</a:t>
            </a:r>
            <a:endParaRPr lang="ko-KR" altLang="en-US" sz="3000" spc="-15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42838" y="1180991"/>
            <a:ext cx="11817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ko-KR" altLang="en-US" sz="1400">
                <a:solidFill>
                  <a:srgbClr val="5F5E58"/>
                </a:solidFill>
              </a:rPr>
              <a:t>결과 및 분석</a:t>
            </a:r>
            <a:endParaRPr lang="ko-KR" altLang="en-US" sz="1400" dirty="0">
              <a:solidFill>
                <a:srgbClr val="5F5E58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39700" y="1792074"/>
            <a:ext cx="347082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dirty="0">
                <a:latin typeface="Arial (본문)"/>
              </a:rPr>
              <a:t>[</a:t>
            </a:r>
            <a:r>
              <a:rPr lang="ko-KR" altLang="en-US" sz="1400" b="1" dirty="0">
                <a:latin typeface="Arial (본문)"/>
              </a:rPr>
              <a:t>작동 방식 </a:t>
            </a:r>
            <a:r>
              <a:rPr lang="en-US" altLang="ko-KR" sz="1400" b="1" dirty="0">
                <a:latin typeface="Arial (본문)"/>
                <a:sym typeface="Wingdings" panose="05000000000000000000" pitchFamily="2" charset="2"/>
              </a:rPr>
              <a:t> </a:t>
            </a:r>
            <a:r>
              <a:rPr lang="ko-KR" altLang="en-US" sz="1400" b="1" dirty="0">
                <a:latin typeface="Arial (본문)"/>
                <a:sym typeface="Wingdings" panose="05000000000000000000" pitchFamily="2" charset="2"/>
              </a:rPr>
              <a:t>광역시도별 지도 버튼 클릭</a:t>
            </a:r>
            <a:r>
              <a:rPr lang="en-US" altLang="ko-KR" sz="1400" b="1" dirty="0">
                <a:latin typeface="Arial (본문)"/>
              </a:rPr>
              <a:t>]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6544786" y="1797087"/>
            <a:ext cx="347402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dirty="0">
                <a:latin typeface="Arial (본문)"/>
              </a:rPr>
              <a:t>[</a:t>
            </a:r>
            <a:r>
              <a:rPr lang="ko-KR" altLang="en-US" sz="1400" b="1" dirty="0">
                <a:latin typeface="Arial (본문)"/>
              </a:rPr>
              <a:t>지역별 사업장 변화 지도 및 그래프 출력</a:t>
            </a:r>
            <a:r>
              <a:rPr lang="en-US" altLang="ko-KR" sz="1400" b="1" dirty="0">
                <a:latin typeface="Arial (본문)"/>
              </a:rPr>
              <a:t>]</a:t>
            </a:r>
          </a:p>
          <a:p>
            <a:pPr lvl="0"/>
            <a:endParaRPr lang="en-US" altLang="ko-KR" sz="1400" dirty="0">
              <a:solidFill>
                <a:schemeClr val="accent4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60544220-4A1F-4412-960F-220D1A5F9B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870" y="2420222"/>
            <a:ext cx="5775091" cy="382208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F42730D5-494C-4E07-8402-A4810C4E23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4786" y="2283371"/>
            <a:ext cx="4639559" cy="3958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2114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1600" y="158119"/>
            <a:ext cx="17187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50">
                <a:solidFill>
                  <a:schemeClr val="accent4"/>
                </a:solidFill>
              </a:rPr>
              <a:t>데이터 소개 및 전처리</a:t>
            </a:r>
            <a:endParaRPr lang="ko-KR" altLang="en-US" sz="1400" spc="-150" dirty="0">
              <a:solidFill>
                <a:schemeClr val="accent4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2109" y="652394"/>
            <a:ext cx="6270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accent4"/>
                </a:solidFill>
              </a:rPr>
              <a:t>1.1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17438" y="645071"/>
            <a:ext cx="223009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>
                <a:solidFill>
                  <a:schemeClr val="accent4"/>
                </a:solidFill>
                <a:latin typeface="+mj-ea"/>
                <a:ea typeface="+mj-ea"/>
              </a:rPr>
              <a:t>결과 및 분석</a:t>
            </a:r>
            <a:endParaRPr lang="ko-KR" altLang="en-US" sz="3000" spc="-15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42838" y="1180991"/>
            <a:ext cx="11817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ko-KR" altLang="en-US" sz="1400">
                <a:solidFill>
                  <a:srgbClr val="5F5E58"/>
                </a:solidFill>
              </a:rPr>
              <a:t>결과 및 분석</a:t>
            </a:r>
            <a:endParaRPr lang="ko-KR" altLang="en-US" sz="1400" dirty="0">
              <a:solidFill>
                <a:srgbClr val="5F5E58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39700" y="1792074"/>
            <a:ext cx="5827236" cy="33239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Arial (본문)"/>
              </a:rPr>
              <a:t>[</a:t>
            </a:r>
            <a:r>
              <a:rPr lang="ko-KR" altLang="en-US" sz="1400" b="1">
                <a:latin typeface="Arial (본문)"/>
              </a:rPr>
              <a:t>결과 및 분석</a:t>
            </a:r>
            <a:r>
              <a:rPr lang="en-US" altLang="ko-KR" sz="1400" b="1">
                <a:latin typeface="Arial (본문)"/>
              </a:rPr>
              <a:t>]</a:t>
            </a:r>
          </a:p>
          <a:p>
            <a:pPr lvl="0"/>
            <a:r>
              <a:rPr lang="en-US" altLang="ko-KR" sz="1400">
                <a:solidFill>
                  <a:schemeClr val="accent4"/>
                </a:solidFill>
              </a:rPr>
              <a:t>:</a:t>
            </a:r>
            <a:r>
              <a:rPr lang="en-US" altLang="ko-KR" sz="1400">
                <a:solidFill>
                  <a:srgbClr val="5F5E58"/>
                </a:solidFill>
              </a:rPr>
              <a:t>-</a:t>
            </a:r>
          </a:p>
          <a:p>
            <a:pPr lvl="0"/>
            <a:endParaRPr lang="en-US" altLang="ko-KR" sz="1400">
              <a:solidFill>
                <a:srgbClr val="5F5E58"/>
              </a:solidFill>
            </a:endParaRPr>
          </a:p>
          <a:p>
            <a:pPr lvl="0"/>
            <a:r>
              <a:rPr lang="ko-KR" altLang="en-US" sz="1400">
                <a:solidFill>
                  <a:schemeClr val="accent4"/>
                </a:solidFill>
              </a:rPr>
              <a:t>년도별 결과 보고</a:t>
            </a:r>
          </a:p>
          <a:p>
            <a:pPr lvl="0"/>
            <a:r>
              <a:rPr lang="en-US" altLang="ko-KR" sz="1400">
                <a:solidFill>
                  <a:schemeClr val="accent4"/>
                </a:solidFill>
              </a:rPr>
              <a:t>?</a:t>
            </a:r>
          </a:p>
          <a:p>
            <a:pPr lvl="0"/>
            <a:endParaRPr lang="en-US" altLang="ko-KR" sz="1400">
              <a:solidFill>
                <a:schemeClr val="accent4"/>
              </a:solidFill>
            </a:endParaRPr>
          </a:p>
          <a:p>
            <a:pPr lvl="0"/>
            <a:r>
              <a:rPr lang="ko-KR" altLang="en-US" sz="1400">
                <a:solidFill>
                  <a:schemeClr val="accent4"/>
                </a:solidFill>
              </a:rPr>
              <a:t>업종별 결과 보고</a:t>
            </a:r>
          </a:p>
          <a:p>
            <a:pPr lvl="0"/>
            <a:r>
              <a:rPr lang="en-US" altLang="ko-KR" sz="1400">
                <a:solidFill>
                  <a:schemeClr val="accent4"/>
                </a:solidFill>
              </a:rPr>
              <a:t>?</a:t>
            </a:r>
          </a:p>
          <a:p>
            <a:pPr lvl="0"/>
            <a:endParaRPr lang="en-US" altLang="ko-KR" sz="1400">
              <a:solidFill>
                <a:schemeClr val="accent4"/>
              </a:solidFill>
            </a:endParaRPr>
          </a:p>
          <a:p>
            <a:pPr lvl="0"/>
            <a:r>
              <a:rPr lang="ko-KR" altLang="en-US" sz="1400">
                <a:solidFill>
                  <a:schemeClr val="accent4"/>
                </a:solidFill>
              </a:rPr>
              <a:t>지역별 결과 보고</a:t>
            </a:r>
          </a:p>
          <a:p>
            <a:pPr lvl="0"/>
            <a:r>
              <a:rPr lang="en-US" altLang="ko-KR" sz="1400">
                <a:solidFill>
                  <a:schemeClr val="accent4"/>
                </a:solidFill>
              </a:rPr>
              <a:t>?</a:t>
            </a:r>
          </a:p>
          <a:p>
            <a:pPr lvl="0"/>
            <a:endParaRPr lang="en-US" altLang="ko-KR" sz="1400">
              <a:solidFill>
                <a:schemeClr val="accent4"/>
              </a:solidFill>
            </a:endParaRPr>
          </a:p>
          <a:p>
            <a:pPr lvl="0"/>
            <a:r>
              <a:rPr lang="en-US" altLang="ko-KR" sz="1400">
                <a:solidFill>
                  <a:schemeClr val="accent4"/>
                </a:solidFill>
              </a:rPr>
              <a:t>(</a:t>
            </a:r>
            <a:r>
              <a:rPr lang="ko-KR" altLang="en-US" sz="1400">
                <a:solidFill>
                  <a:schemeClr val="accent4"/>
                </a:solidFill>
              </a:rPr>
              <a:t>발표 시 결과 보고는 프로그램을 동작하면서 설명하는 것으로 할까요</a:t>
            </a:r>
            <a:r>
              <a:rPr lang="en-US" altLang="ko-KR" sz="1400">
                <a:solidFill>
                  <a:schemeClr val="accent4"/>
                </a:solidFill>
              </a:rPr>
              <a:t>?)</a:t>
            </a:r>
          </a:p>
          <a:p>
            <a:pPr lvl="0"/>
            <a:endParaRPr lang="en-US" altLang="ko-KR" sz="1400">
              <a:solidFill>
                <a:schemeClr val="accent4"/>
              </a:solidFill>
            </a:endParaRPr>
          </a:p>
          <a:p>
            <a:pPr lvl="0"/>
            <a:endParaRPr lang="en-US" altLang="ko-KR" sz="1400">
              <a:solidFill>
                <a:schemeClr val="accent4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148551" y="-814647"/>
            <a:ext cx="3216525" cy="186205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서식 맞출것</a:t>
            </a:r>
          </a:p>
        </p:txBody>
      </p:sp>
    </p:spTree>
    <p:extLst>
      <p:ext uri="{BB962C8B-B14F-4D97-AF65-F5344CB8AC3E}">
        <p14:creationId xmlns:p14="http://schemas.microsoft.com/office/powerpoint/2010/main" val="24702711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9715499" y="6505575"/>
            <a:ext cx="240642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057895" y="3058825"/>
            <a:ext cx="20762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</a:rPr>
              <a:t>감사합니다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300750" y="3643600"/>
            <a:ext cx="15905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>
                <a:solidFill>
                  <a:schemeClr val="bg1"/>
                </a:solidFill>
              </a:rPr>
              <a:t>미니프로젝트 </a:t>
            </a:r>
            <a:r>
              <a:rPr lang="en-US" altLang="ko-KR" sz="1400">
                <a:solidFill>
                  <a:schemeClr val="bg1"/>
                </a:solidFill>
              </a:rPr>
              <a:t>3</a:t>
            </a:r>
            <a:r>
              <a:rPr lang="ko-KR" altLang="en-US" sz="1400">
                <a:solidFill>
                  <a:schemeClr val="bg1"/>
                </a:solidFill>
              </a:rPr>
              <a:t>조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46826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1600" y="158119"/>
            <a:ext cx="13789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50" dirty="0">
                <a:solidFill>
                  <a:schemeClr val="accent4"/>
                </a:solidFill>
              </a:rPr>
              <a:t>새별의 파워포인트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62109" y="652394"/>
            <a:ext cx="6270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accent4"/>
                </a:solidFill>
              </a:rPr>
              <a:t>1.1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17438" y="645071"/>
            <a:ext cx="212109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>
                <a:solidFill>
                  <a:schemeClr val="accent4"/>
                </a:solidFill>
                <a:latin typeface="+mj-ea"/>
                <a:ea typeface="+mj-ea"/>
              </a:rPr>
              <a:t>데이터 준비</a:t>
            </a:r>
            <a:endParaRPr lang="ko-KR" altLang="en-US" sz="3000" spc="-15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42838" y="1180991"/>
            <a:ext cx="5549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>
                <a:solidFill>
                  <a:schemeClr val="accent4"/>
                </a:solidFill>
              </a:rPr>
              <a:t>공공데이터 포탈 </a:t>
            </a:r>
            <a:r>
              <a:rPr lang="en-US" altLang="ko-KR" sz="1400">
                <a:solidFill>
                  <a:schemeClr val="accent4"/>
                </a:solidFill>
              </a:rPr>
              <a:t>: https://www.data.go.kr/data/15083277/fileData.do </a:t>
            </a:r>
          </a:p>
          <a:p>
            <a:endParaRPr lang="ko-KR" altLang="en-US" sz="1400" dirty="0">
              <a:solidFill>
                <a:schemeClr val="accent4"/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C2217660-8B7C-4973-BFE4-3959C6B64C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109" y="2371942"/>
            <a:ext cx="7150032" cy="414523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76BD5C1A-C427-4DC1-8DF2-173AD50E04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4996" y="2371941"/>
            <a:ext cx="4208706" cy="414523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39700" y="1743510"/>
            <a:ext cx="366318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>
                <a:solidFill>
                  <a:schemeClr val="accent4"/>
                </a:solidFill>
              </a:rPr>
              <a:t>데이터 기간범위</a:t>
            </a:r>
            <a:r>
              <a:rPr lang="en-US" altLang="ko-KR" sz="1400">
                <a:solidFill>
                  <a:schemeClr val="accent4"/>
                </a:solidFill>
              </a:rPr>
              <a:t>: 2018</a:t>
            </a:r>
            <a:r>
              <a:rPr lang="ko-KR" altLang="en-US" sz="1400">
                <a:solidFill>
                  <a:schemeClr val="accent4"/>
                </a:solidFill>
              </a:rPr>
              <a:t>년 </a:t>
            </a:r>
            <a:r>
              <a:rPr lang="en-US" altLang="ko-KR" sz="1400">
                <a:solidFill>
                  <a:schemeClr val="accent4"/>
                </a:solidFill>
              </a:rPr>
              <a:t>3</a:t>
            </a:r>
            <a:r>
              <a:rPr lang="ko-KR" altLang="en-US" sz="1400">
                <a:solidFill>
                  <a:schemeClr val="accent4"/>
                </a:solidFill>
              </a:rPr>
              <a:t>월 </a:t>
            </a:r>
            <a:r>
              <a:rPr lang="en-US" altLang="ko-KR" sz="1400">
                <a:solidFill>
                  <a:schemeClr val="accent4"/>
                </a:solidFill>
              </a:rPr>
              <a:t>~ </a:t>
            </a:r>
            <a:r>
              <a:rPr lang="en-US" altLang="ko-KR" sz="1600">
                <a:solidFill>
                  <a:schemeClr val="accent4"/>
                </a:solidFill>
              </a:rPr>
              <a:t>2021</a:t>
            </a:r>
            <a:r>
              <a:rPr lang="ko-KR" altLang="en-US" sz="1400">
                <a:solidFill>
                  <a:schemeClr val="accent4"/>
                </a:solidFill>
              </a:rPr>
              <a:t>년 </a:t>
            </a:r>
            <a:r>
              <a:rPr lang="en-US" altLang="ko-KR" sz="1400">
                <a:solidFill>
                  <a:schemeClr val="accent4"/>
                </a:solidFill>
              </a:rPr>
              <a:t>7</a:t>
            </a:r>
            <a:r>
              <a:rPr lang="ko-KR" altLang="en-US" sz="1400">
                <a:solidFill>
                  <a:schemeClr val="accent4"/>
                </a:solidFill>
              </a:rPr>
              <a:t>월</a:t>
            </a:r>
            <a:endParaRPr lang="en-US" altLang="ko-KR" sz="1400">
              <a:solidFill>
                <a:schemeClr val="accent4"/>
              </a:solidFill>
            </a:endParaRPr>
          </a:p>
          <a:p>
            <a:r>
              <a:rPr lang="ko-KR" altLang="en-US" sz="1400">
                <a:solidFill>
                  <a:schemeClr val="accent4"/>
                </a:solidFill>
              </a:rPr>
              <a:t>데이터 크기</a:t>
            </a:r>
            <a:r>
              <a:rPr lang="en-US" altLang="ko-KR" sz="1400">
                <a:solidFill>
                  <a:schemeClr val="accent4"/>
                </a:solidFill>
              </a:rPr>
              <a:t>: 4G/2000</a:t>
            </a:r>
            <a:r>
              <a:rPr lang="ko-KR" altLang="en-US" sz="1400">
                <a:solidFill>
                  <a:schemeClr val="accent4"/>
                </a:solidFill>
              </a:rPr>
              <a:t>만건</a:t>
            </a:r>
            <a:endParaRPr lang="en-US" altLang="ko-KR" sz="1400">
              <a:solidFill>
                <a:schemeClr val="accent4"/>
              </a:solidFill>
            </a:endParaRPr>
          </a:p>
          <a:p>
            <a:endParaRPr lang="ko-KR" altLang="en-US" sz="14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56797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1600" y="158119"/>
            <a:ext cx="17187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50">
                <a:solidFill>
                  <a:schemeClr val="accent4"/>
                </a:solidFill>
              </a:rPr>
              <a:t>데이터 소개 및 전처리</a:t>
            </a:r>
            <a:endParaRPr lang="ko-KR" altLang="en-US" sz="1400" spc="-150" dirty="0">
              <a:solidFill>
                <a:schemeClr val="accent4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2109" y="652394"/>
            <a:ext cx="6270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accent4"/>
                </a:solidFill>
              </a:rPr>
              <a:t>1.1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17438" y="645071"/>
            <a:ext cx="212109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>
                <a:solidFill>
                  <a:schemeClr val="accent4"/>
                </a:solidFill>
                <a:latin typeface="+mj-ea"/>
                <a:ea typeface="+mj-ea"/>
              </a:rPr>
              <a:t>데이터 준비</a:t>
            </a:r>
            <a:endParaRPr lang="ko-KR" altLang="en-US" sz="3000" spc="-15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42838" y="1180991"/>
            <a:ext cx="28969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>
                <a:solidFill>
                  <a:schemeClr val="accent4"/>
                </a:solidFill>
              </a:rPr>
              <a:t>데이터에 컬럼이 많아 일부만 사용</a:t>
            </a:r>
            <a:endParaRPr lang="ko-KR" altLang="en-US" sz="1400" dirty="0">
              <a:solidFill>
                <a:schemeClr val="accent4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50DAE2-1813-45AC-B728-73DFAF8284A6}"/>
              </a:ext>
            </a:extLst>
          </p:cNvPr>
          <p:cNvSpPr txBox="1"/>
          <p:nvPr/>
        </p:nvSpPr>
        <p:spPr>
          <a:xfrm>
            <a:off x="179573" y="1655892"/>
            <a:ext cx="5616771" cy="51706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b="1" dirty="0">
                <a:latin typeface="Arial (본문)"/>
              </a:rPr>
              <a:t>[COLUMN]</a:t>
            </a:r>
          </a:p>
          <a:p>
            <a:pPr>
              <a:lnSpc>
                <a:spcPct val="150000"/>
              </a:lnSpc>
            </a:pPr>
            <a:r>
              <a:rPr lang="en-US" altLang="ko-KR" sz="1000">
                <a:latin typeface="Arial (본문)"/>
              </a:rPr>
              <a:t>- </a:t>
            </a:r>
            <a:r>
              <a:rPr lang="ko-KR" altLang="en-US" sz="1000" dirty="0" err="1">
                <a:solidFill>
                  <a:srgbClr val="FF0000"/>
                </a:solidFill>
                <a:latin typeface="Arial (본문)"/>
              </a:rPr>
              <a:t>자료생성년월</a:t>
            </a:r>
            <a:r>
              <a:rPr lang="ko-KR" altLang="en-US" sz="1000" dirty="0">
                <a:latin typeface="Arial (본문)"/>
              </a:rPr>
              <a:t> DATA_CRT_YM VARCHAR(6),</a:t>
            </a:r>
            <a:endParaRPr lang="en-US" altLang="ko-KR" sz="1000" dirty="0">
              <a:latin typeface="Arial (본문)"/>
            </a:endParaRPr>
          </a:p>
          <a:p>
            <a:pPr>
              <a:lnSpc>
                <a:spcPct val="150000"/>
              </a:lnSpc>
            </a:pPr>
            <a:r>
              <a:rPr lang="en-US" altLang="ko-KR" sz="1000">
                <a:latin typeface="Arial (본문)"/>
              </a:rPr>
              <a:t>- </a:t>
            </a:r>
            <a:r>
              <a:rPr lang="ko-KR" altLang="en-US" sz="1000">
                <a:latin typeface="Arial (본문)"/>
              </a:rPr>
              <a:t>＂</a:t>
            </a:r>
            <a:r>
              <a:rPr lang="ko-KR" altLang="en-US" sz="1000">
                <a:solidFill>
                  <a:srgbClr val="FF0000"/>
                </a:solidFill>
                <a:latin typeface="Arial (본문)"/>
              </a:rPr>
              <a:t>사업장명</a:t>
            </a:r>
            <a:r>
              <a:rPr lang="ko-KR" altLang="en-US" sz="1000">
                <a:latin typeface="Arial (본문)"/>
              </a:rPr>
              <a:t> </a:t>
            </a:r>
            <a:r>
              <a:rPr lang="ko-KR" altLang="en-US" sz="1000" dirty="0">
                <a:latin typeface="Arial (본문)"/>
              </a:rPr>
              <a:t>WKPL_NM	VARCHAR(100)“,</a:t>
            </a:r>
            <a:endParaRPr lang="en-US" altLang="ko-KR" sz="1000" dirty="0">
              <a:latin typeface="Arial (본문)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Arial (본문)"/>
              </a:rPr>
              <a:t>- </a:t>
            </a:r>
            <a:r>
              <a:rPr lang="ko-KR" altLang="en-US" sz="1000" dirty="0">
                <a:latin typeface="Arial (본문)"/>
              </a:rPr>
              <a:t>사업자등록번호 BZOWR_RGST_NO VARCHAR(10),</a:t>
            </a:r>
            <a:endParaRPr lang="en-US" altLang="ko-KR" sz="1000" dirty="0">
              <a:latin typeface="Arial (본문)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Arial (본문)"/>
              </a:rPr>
              <a:t>- </a:t>
            </a:r>
            <a:r>
              <a:rPr lang="ko-KR" altLang="en-US" sz="1000" dirty="0">
                <a:solidFill>
                  <a:srgbClr val="FF0000"/>
                </a:solidFill>
                <a:latin typeface="Arial (본문)"/>
              </a:rPr>
              <a:t>사업장가입상태코드</a:t>
            </a:r>
            <a:r>
              <a:rPr lang="ko-KR" altLang="en-US" sz="1000" dirty="0">
                <a:latin typeface="Arial (본문)"/>
              </a:rPr>
              <a:t> 1:등록2:탈퇴 WKPL_JNNG_STCD VARCHAR(1),</a:t>
            </a:r>
            <a:endParaRPr lang="en-US" altLang="ko-KR" sz="1000" dirty="0">
              <a:latin typeface="Arial (본문)"/>
            </a:endParaRPr>
          </a:p>
          <a:p>
            <a:pPr>
              <a:lnSpc>
                <a:spcPct val="150000"/>
              </a:lnSpc>
            </a:pPr>
            <a:r>
              <a:rPr lang="en-US" altLang="ko-KR" sz="1000">
                <a:latin typeface="Arial (본문)"/>
              </a:rPr>
              <a:t>- </a:t>
            </a:r>
            <a:r>
              <a:rPr lang="ko-KR" altLang="en-US" sz="1000">
                <a:latin typeface="Arial (본문)"/>
              </a:rPr>
              <a:t>＂우편번호 </a:t>
            </a:r>
            <a:r>
              <a:rPr lang="ko-KR" altLang="en-US" sz="1000" dirty="0">
                <a:latin typeface="Arial (본문)"/>
              </a:rPr>
              <a:t>ZIP	</a:t>
            </a:r>
            <a:r>
              <a:rPr lang="ko-KR" altLang="en-US" sz="1000">
                <a:latin typeface="Arial (본문)"/>
              </a:rPr>
              <a:t>VARCHAR(6)＂,</a:t>
            </a:r>
            <a:endParaRPr lang="en-US" altLang="ko-KR" sz="1000" dirty="0">
              <a:latin typeface="Arial (본문)"/>
            </a:endParaRPr>
          </a:p>
          <a:p>
            <a:pPr>
              <a:lnSpc>
                <a:spcPct val="150000"/>
              </a:lnSpc>
            </a:pPr>
            <a:r>
              <a:rPr lang="en-US" altLang="ko-KR" sz="1000">
                <a:latin typeface="Arial (본문)"/>
              </a:rPr>
              <a:t>- </a:t>
            </a:r>
            <a:r>
              <a:rPr lang="ko-KR" altLang="en-US" sz="1000">
                <a:latin typeface="Arial (본문)"/>
              </a:rPr>
              <a:t>＂사업장지번상세주소 </a:t>
            </a:r>
            <a:r>
              <a:rPr lang="ko-KR" altLang="en-US" sz="1000" dirty="0">
                <a:latin typeface="Arial (본문)"/>
              </a:rPr>
              <a:t>WKPL_LTNO_DTL_ADDR	</a:t>
            </a:r>
            <a:r>
              <a:rPr lang="ko-KR" altLang="en-US" sz="1000">
                <a:latin typeface="Arial (본문)"/>
              </a:rPr>
              <a:t>VARCHAR(300)＂,</a:t>
            </a:r>
            <a:endParaRPr lang="en-US" altLang="ko-KR" sz="1000" dirty="0">
              <a:latin typeface="Arial (본문)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Arial (본문)"/>
              </a:rPr>
              <a:t>- </a:t>
            </a:r>
            <a:r>
              <a:rPr lang="ko-KR" altLang="en-US" sz="1000" dirty="0" err="1">
                <a:latin typeface="Arial (본문)"/>
              </a:rPr>
              <a:t>사업장도로명상세주소</a:t>
            </a:r>
            <a:r>
              <a:rPr lang="ko-KR" altLang="en-US" sz="1000" dirty="0">
                <a:latin typeface="Arial (본문)"/>
              </a:rPr>
              <a:t> WKPL_ROAD_NM_DTL_ADDR VARCHAR(300),</a:t>
            </a:r>
            <a:endParaRPr lang="en-US" altLang="ko-KR" sz="1000" dirty="0">
              <a:latin typeface="Arial (본문)"/>
            </a:endParaRPr>
          </a:p>
          <a:p>
            <a:pPr>
              <a:lnSpc>
                <a:spcPct val="150000"/>
              </a:lnSpc>
            </a:pPr>
            <a:r>
              <a:rPr lang="en-US" altLang="ko-KR" sz="1000">
                <a:latin typeface="Arial (본문)"/>
              </a:rPr>
              <a:t>- </a:t>
            </a:r>
            <a:r>
              <a:rPr lang="ko-KR" altLang="en-US" sz="1000">
                <a:latin typeface="Arial (본문)"/>
              </a:rPr>
              <a:t>＂고객법정동주소코드 </a:t>
            </a:r>
            <a:r>
              <a:rPr lang="ko-KR" altLang="en-US" sz="1000" dirty="0">
                <a:latin typeface="Arial (본문)"/>
              </a:rPr>
              <a:t>CUST_LDONG_ADDR_CD	</a:t>
            </a:r>
            <a:r>
              <a:rPr lang="ko-KR" altLang="en-US" sz="1000">
                <a:latin typeface="Arial (본문)"/>
              </a:rPr>
              <a:t>VARCHAR(10)＂,</a:t>
            </a:r>
            <a:endParaRPr lang="en-US" altLang="ko-KR" sz="1000" dirty="0">
              <a:latin typeface="Arial (본문)"/>
            </a:endParaRPr>
          </a:p>
          <a:p>
            <a:pPr>
              <a:lnSpc>
                <a:spcPct val="150000"/>
              </a:lnSpc>
            </a:pPr>
            <a:r>
              <a:rPr lang="en-US" altLang="ko-KR" sz="1000">
                <a:latin typeface="Arial (본문)"/>
              </a:rPr>
              <a:t>- </a:t>
            </a:r>
            <a:r>
              <a:rPr lang="ko-KR" altLang="en-US" sz="1000">
                <a:latin typeface="Arial (본문)"/>
              </a:rPr>
              <a:t>＂고객행정동주소코드 </a:t>
            </a:r>
            <a:r>
              <a:rPr lang="ko-KR" altLang="en-US" sz="1000" dirty="0">
                <a:latin typeface="Arial (본문)"/>
              </a:rPr>
              <a:t>CUST_PADONG_ADDR_CD	</a:t>
            </a:r>
            <a:r>
              <a:rPr lang="ko-KR" altLang="en-US" sz="1000">
                <a:latin typeface="Arial (본문)"/>
              </a:rPr>
              <a:t>VARCHAR(10)＂,</a:t>
            </a:r>
            <a:endParaRPr lang="en-US" altLang="ko-KR" sz="1000" dirty="0">
              <a:latin typeface="Arial (본문)"/>
            </a:endParaRPr>
          </a:p>
          <a:p>
            <a:pPr>
              <a:lnSpc>
                <a:spcPct val="150000"/>
              </a:lnSpc>
            </a:pPr>
            <a:r>
              <a:rPr lang="en-US" altLang="ko-KR" sz="1000">
                <a:solidFill>
                  <a:srgbClr val="FF0000"/>
                </a:solidFill>
                <a:latin typeface="Arial (본문)"/>
              </a:rPr>
              <a:t>- </a:t>
            </a:r>
            <a:r>
              <a:rPr lang="ko-KR" altLang="en-US" sz="1000">
                <a:solidFill>
                  <a:srgbClr val="FF0000"/>
                </a:solidFill>
                <a:latin typeface="Arial (본문)"/>
              </a:rPr>
              <a:t>＂법정동주소광역시도코드 </a:t>
            </a:r>
            <a:r>
              <a:rPr lang="ko-KR" altLang="en-US" sz="1000" dirty="0">
                <a:solidFill>
                  <a:srgbClr val="FF0000"/>
                </a:solidFill>
                <a:latin typeface="Arial (본문)"/>
              </a:rPr>
              <a:t>LDONG_ADDR_MGPL_DG_CD	</a:t>
            </a:r>
            <a:r>
              <a:rPr lang="ko-KR" altLang="en-US" sz="1000">
                <a:solidFill>
                  <a:srgbClr val="FF0000"/>
                </a:solidFill>
                <a:latin typeface="Arial (본문)"/>
              </a:rPr>
              <a:t>VARCHAR(2)＂,</a:t>
            </a:r>
            <a:endParaRPr lang="en-US" altLang="ko-KR" sz="1000" dirty="0">
              <a:solidFill>
                <a:srgbClr val="FF0000"/>
              </a:solidFill>
              <a:latin typeface="Arial (본문)"/>
            </a:endParaRPr>
          </a:p>
          <a:p>
            <a:pPr>
              <a:lnSpc>
                <a:spcPct val="150000"/>
              </a:lnSpc>
            </a:pPr>
            <a:r>
              <a:rPr lang="en-US" altLang="ko-KR" sz="1000">
                <a:latin typeface="Arial (본문)"/>
              </a:rPr>
              <a:t>- </a:t>
            </a:r>
            <a:r>
              <a:rPr lang="ko-KR" altLang="en-US" sz="1000">
                <a:latin typeface="Arial (본문)"/>
              </a:rPr>
              <a:t>＂법정동주소광역시시군구코드 </a:t>
            </a:r>
            <a:r>
              <a:rPr lang="ko-KR" altLang="en-US" sz="1000" dirty="0">
                <a:latin typeface="Arial (본문)"/>
              </a:rPr>
              <a:t>LDONG_ADDR_MGPL_SGGU_CD	</a:t>
            </a:r>
            <a:r>
              <a:rPr lang="ko-KR" altLang="en-US" sz="1000">
                <a:latin typeface="Arial (본문)"/>
              </a:rPr>
              <a:t>VARCHAR(5)＂,</a:t>
            </a:r>
            <a:endParaRPr lang="en-US" altLang="ko-KR" sz="1000" dirty="0">
              <a:latin typeface="Arial (본문)"/>
            </a:endParaRPr>
          </a:p>
          <a:p>
            <a:pPr>
              <a:lnSpc>
                <a:spcPct val="150000"/>
              </a:lnSpc>
            </a:pPr>
            <a:r>
              <a:rPr lang="en-US" altLang="ko-KR" sz="1000">
                <a:latin typeface="Arial (본문)"/>
              </a:rPr>
              <a:t>- </a:t>
            </a:r>
            <a:r>
              <a:rPr lang="ko-KR" altLang="en-US" sz="1000">
                <a:latin typeface="Arial (본문)"/>
              </a:rPr>
              <a:t>＂법정동주소광역시시군구읍면동코드 </a:t>
            </a:r>
            <a:r>
              <a:rPr lang="ko-KR" altLang="en-US" sz="1000" dirty="0">
                <a:latin typeface="Arial (본문)"/>
              </a:rPr>
              <a:t>LDONG_ADDR_MGPL_SGGU_EMD_CD	</a:t>
            </a:r>
            <a:r>
              <a:rPr lang="ko-KR" altLang="en-US" sz="1000">
                <a:latin typeface="Arial (본문)"/>
              </a:rPr>
              <a:t>VARCHAR(8)＂,</a:t>
            </a:r>
            <a:endParaRPr lang="en-US" altLang="ko-KR" sz="1000" dirty="0">
              <a:latin typeface="Arial (본문)"/>
            </a:endParaRPr>
          </a:p>
          <a:p>
            <a:pPr>
              <a:lnSpc>
                <a:spcPct val="150000"/>
              </a:lnSpc>
            </a:pPr>
            <a:r>
              <a:rPr lang="en-US" altLang="ko-KR" sz="1000">
                <a:latin typeface="Arial (본문)"/>
              </a:rPr>
              <a:t>- </a:t>
            </a:r>
            <a:r>
              <a:rPr lang="ko-KR" altLang="en-US" sz="1000">
                <a:latin typeface="Arial (본문)"/>
              </a:rPr>
              <a:t>＂사업장형태구분코드 </a:t>
            </a:r>
            <a:r>
              <a:rPr lang="ko-KR" altLang="en-US" sz="1000" dirty="0">
                <a:latin typeface="Arial (본문)"/>
              </a:rPr>
              <a:t>1:법인2:개인 WKPL_STYL_DVCD	VARCHAR(1)“,</a:t>
            </a:r>
            <a:endParaRPr lang="en-US" altLang="ko-KR" sz="1000" dirty="0">
              <a:latin typeface="Arial (본문)"/>
            </a:endParaRPr>
          </a:p>
          <a:p>
            <a:pPr>
              <a:lnSpc>
                <a:spcPct val="150000"/>
              </a:lnSpc>
            </a:pPr>
            <a:r>
              <a:rPr lang="en-US" altLang="ko-KR" sz="1000">
                <a:solidFill>
                  <a:srgbClr val="FF0000"/>
                </a:solidFill>
                <a:latin typeface="Arial (본문)"/>
              </a:rPr>
              <a:t>- </a:t>
            </a:r>
            <a:r>
              <a:rPr lang="ko-KR" altLang="en-US" sz="1000">
                <a:solidFill>
                  <a:srgbClr val="FF0000"/>
                </a:solidFill>
                <a:latin typeface="Arial (본문)"/>
              </a:rPr>
              <a:t>＂사업장업종코드 </a:t>
            </a:r>
            <a:r>
              <a:rPr lang="ko-KR" altLang="en-US" sz="1000" dirty="0">
                <a:solidFill>
                  <a:srgbClr val="FF0000"/>
                </a:solidFill>
                <a:latin typeface="Arial (본문)"/>
              </a:rPr>
              <a:t>WKPL_INTP_CD	</a:t>
            </a:r>
            <a:r>
              <a:rPr lang="ko-KR" altLang="en-US" sz="1000" dirty="0" err="1">
                <a:solidFill>
                  <a:srgbClr val="FF0000"/>
                </a:solidFill>
                <a:latin typeface="Arial (본문)"/>
              </a:rPr>
              <a:t>국세청업종코드참조</a:t>
            </a:r>
            <a:r>
              <a:rPr lang="ko-KR" altLang="en-US" sz="1000" dirty="0">
                <a:solidFill>
                  <a:srgbClr val="FF0000"/>
                </a:solidFill>
                <a:latin typeface="Arial (본문)"/>
              </a:rPr>
              <a:t> </a:t>
            </a:r>
            <a:r>
              <a:rPr lang="ko-KR" altLang="en-US" sz="1000">
                <a:solidFill>
                  <a:srgbClr val="FF0000"/>
                </a:solidFill>
                <a:latin typeface="Arial (본문)"/>
              </a:rPr>
              <a:t>VARCHAR(6)＂,</a:t>
            </a:r>
            <a:endParaRPr lang="en-US" altLang="ko-KR" sz="1000" dirty="0">
              <a:solidFill>
                <a:srgbClr val="FF0000"/>
              </a:solidFill>
              <a:latin typeface="Arial (본문)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Arial (본문)"/>
              </a:rPr>
              <a:t>- </a:t>
            </a:r>
            <a:r>
              <a:rPr lang="ko-KR" altLang="en-US" sz="1000" dirty="0">
                <a:latin typeface="Arial (본문)"/>
              </a:rPr>
              <a:t>사업장업종코드명 VLDT_VL_KRN_NM VARCHAR(200),적용일자 ADPT_DT VARCHAR(8),</a:t>
            </a:r>
            <a:endParaRPr lang="en-US" altLang="ko-KR" sz="1000" dirty="0">
              <a:latin typeface="Arial (본문)"/>
            </a:endParaRPr>
          </a:p>
          <a:p>
            <a:pPr>
              <a:lnSpc>
                <a:spcPct val="150000"/>
              </a:lnSpc>
            </a:pPr>
            <a:r>
              <a:rPr lang="en-US" altLang="ko-KR" sz="1000">
                <a:latin typeface="Arial (본문)"/>
              </a:rPr>
              <a:t>- </a:t>
            </a:r>
            <a:r>
              <a:rPr lang="ko-KR" altLang="en-US" sz="1000">
                <a:latin typeface="Arial (본문)"/>
              </a:rPr>
              <a:t>＂재등록일자 </a:t>
            </a:r>
            <a:r>
              <a:rPr lang="ko-KR" altLang="en-US" sz="1000" dirty="0">
                <a:latin typeface="Arial (본문)"/>
              </a:rPr>
              <a:t>RRG_DT	</a:t>
            </a:r>
            <a:r>
              <a:rPr lang="ko-KR" altLang="en-US" sz="1000">
                <a:latin typeface="Arial (본문)"/>
              </a:rPr>
              <a:t>VARCHAR(8)",</a:t>
            </a:r>
            <a:endParaRPr lang="en-US" altLang="ko-KR" sz="1000" dirty="0">
              <a:latin typeface="Arial (본문)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>
                <a:latin typeface="Arial (본문)"/>
              </a:rPr>
              <a:t>탈퇴일자 </a:t>
            </a:r>
            <a:r>
              <a:rPr lang="ko-KR" altLang="en-US" sz="1000" dirty="0">
                <a:latin typeface="Arial (본문)"/>
              </a:rPr>
              <a:t>SCSN_DT VARCHAR(8),</a:t>
            </a:r>
            <a:endParaRPr lang="en-US" altLang="ko-KR" sz="1000" dirty="0">
              <a:latin typeface="Arial (본문)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>
                <a:solidFill>
                  <a:srgbClr val="FF0000"/>
                </a:solidFill>
                <a:latin typeface="Arial (본문)"/>
              </a:rPr>
              <a:t>가입자수</a:t>
            </a:r>
            <a:r>
              <a:rPr lang="ko-KR" altLang="en-US" sz="1000">
                <a:latin typeface="Arial (본문)"/>
              </a:rPr>
              <a:t> </a:t>
            </a:r>
            <a:r>
              <a:rPr lang="ko-KR" altLang="en-US" sz="1000" dirty="0">
                <a:latin typeface="Arial (본문)"/>
              </a:rPr>
              <a:t>JNNGP_CNT INTEGER,</a:t>
            </a:r>
            <a:endParaRPr lang="en-US" altLang="ko-KR" sz="1000" dirty="0">
              <a:latin typeface="Arial (본문)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Arial (본문)"/>
              </a:rPr>
              <a:t>- </a:t>
            </a:r>
            <a:r>
              <a:rPr lang="ko-KR" altLang="en-US" sz="1000" dirty="0">
                <a:latin typeface="Arial (본문)"/>
              </a:rPr>
              <a:t>"당월고지금액 CRRMM_NTC_AMT	INTEGER",</a:t>
            </a:r>
            <a:endParaRPr lang="en-US" altLang="ko-KR" sz="1000" dirty="0">
              <a:latin typeface="Arial (본문)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Arial (본문)"/>
              </a:rPr>
              <a:t>- </a:t>
            </a:r>
            <a:r>
              <a:rPr lang="ko-KR" altLang="en-US" sz="1000" dirty="0">
                <a:latin typeface="Arial (본문)"/>
              </a:rPr>
              <a:t>"신규취득자수 NW_ACQZR_CNT	INTEGER",</a:t>
            </a:r>
            <a:endParaRPr lang="en-US" altLang="ko-KR" sz="1000" dirty="0">
              <a:latin typeface="Arial (본문)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Arial (본문)"/>
              </a:rPr>
              <a:t>- </a:t>
            </a:r>
            <a:r>
              <a:rPr lang="ko-KR" altLang="en-US" sz="1000" dirty="0">
                <a:latin typeface="Arial (본문)"/>
              </a:rPr>
              <a:t>"상실가입자수 LSS_JNNGP_CNT	INTEGER"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919AAC7F-7B02-43E6-A282-B3107DECBA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2499" y="2672984"/>
            <a:ext cx="5234334" cy="3942277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6392499" y="1743510"/>
            <a:ext cx="555745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>
                <a:solidFill>
                  <a:schemeClr val="accent4"/>
                </a:solidFill>
              </a:rPr>
              <a:t>컬럼 개수 </a:t>
            </a:r>
            <a:r>
              <a:rPr lang="en-US" altLang="ko-KR" sz="1400">
                <a:solidFill>
                  <a:schemeClr val="accent4"/>
                </a:solidFill>
              </a:rPr>
              <a:t>22</a:t>
            </a:r>
            <a:r>
              <a:rPr lang="ko-KR" altLang="en-US" sz="1400">
                <a:solidFill>
                  <a:schemeClr val="accent4"/>
                </a:solidFill>
              </a:rPr>
              <a:t>개 중 </a:t>
            </a:r>
            <a:r>
              <a:rPr lang="en-US" altLang="ko-KR" sz="1400">
                <a:solidFill>
                  <a:schemeClr val="accent4"/>
                </a:solidFill>
              </a:rPr>
              <a:t>7</a:t>
            </a:r>
            <a:r>
              <a:rPr lang="ko-KR" altLang="en-US" sz="1400">
                <a:solidFill>
                  <a:schemeClr val="accent4"/>
                </a:solidFill>
              </a:rPr>
              <a:t>개 사용</a:t>
            </a:r>
            <a:endParaRPr lang="en-US" altLang="ko-KR" sz="1400">
              <a:solidFill>
                <a:schemeClr val="accent4"/>
              </a:solidFill>
            </a:endParaRPr>
          </a:p>
          <a:p>
            <a:r>
              <a:rPr lang="en-US" altLang="ko-KR" sz="1400">
                <a:solidFill>
                  <a:schemeClr val="accent4"/>
                </a:solidFill>
              </a:rPr>
              <a:t>-</a:t>
            </a:r>
            <a:r>
              <a:rPr lang="ko-KR" altLang="en-US" sz="1400">
                <a:solidFill>
                  <a:schemeClr val="accent4"/>
                </a:solidFill>
              </a:rPr>
              <a:t>자료생성년월</a:t>
            </a:r>
            <a:r>
              <a:rPr lang="en-US" altLang="ko-KR" sz="1400">
                <a:solidFill>
                  <a:schemeClr val="accent4"/>
                </a:solidFill>
              </a:rPr>
              <a:t>, </a:t>
            </a:r>
            <a:r>
              <a:rPr lang="ko-KR" altLang="en-US" sz="1400">
                <a:solidFill>
                  <a:schemeClr val="accent4"/>
                </a:solidFill>
              </a:rPr>
              <a:t>사업장명</a:t>
            </a:r>
            <a:r>
              <a:rPr lang="en-US" altLang="ko-KR" sz="1400">
                <a:solidFill>
                  <a:schemeClr val="accent4"/>
                </a:solidFill>
              </a:rPr>
              <a:t>, </a:t>
            </a:r>
            <a:r>
              <a:rPr lang="ko-KR" altLang="en-US" sz="1400">
                <a:solidFill>
                  <a:schemeClr val="accent4"/>
                </a:solidFill>
              </a:rPr>
              <a:t>사업장가입상태코드</a:t>
            </a:r>
            <a:r>
              <a:rPr lang="en-US" altLang="ko-KR" sz="1400">
                <a:solidFill>
                  <a:schemeClr val="accent4"/>
                </a:solidFill>
              </a:rPr>
              <a:t>,                                </a:t>
            </a:r>
          </a:p>
          <a:p>
            <a:r>
              <a:rPr lang="en-US" altLang="ko-KR" sz="1400">
                <a:solidFill>
                  <a:schemeClr val="accent4"/>
                </a:solidFill>
              </a:rPr>
              <a:t> </a:t>
            </a:r>
            <a:r>
              <a:rPr lang="ko-KR" altLang="en-US" sz="1400">
                <a:solidFill>
                  <a:schemeClr val="accent4"/>
                </a:solidFill>
              </a:rPr>
              <a:t>법정동주소광역시도코드</a:t>
            </a:r>
            <a:r>
              <a:rPr lang="en-US" altLang="ko-KR" sz="1400">
                <a:solidFill>
                  <a:schemeClr val="accent4"/>
                </a:solidFill>
              </a:rPr>
              <a:t>, </a:t>
            </a:r>
            <a:r>
              <a:rPr lang="ko-KR" altLang="en-US" sz="1400">
                <a:solidFill>
                  <a:schemeClr val="accent4"/>
                </a:solidFill>
              </a:rPr>
              <a:t>사업장형태구분코드</a:t>
            </a:r>
            <a:r>
              <a:rPr lang="en-US" altLang="ko-KR" sz="1400">
                <a:solidFill>
                  <a:schemeClr val="accent4"/>
                </a:solidFill>
              </a:rPr>
              <a:t>, </a:t>
            </a:r>
            <a:r>
              <a:rPr lang="ko-KR" altLang="en-US" sz="1400">
                <a:solidFill>
                  <a:schemeClr val="accent4"/>
                </a:solidFill>
              </a:rPr>
              <a:t>사업장업종코드</a:t>
            </a:r>
            <a:r>
              <a:rPr lang="en-US" altLang="ko-KR" sz="1400">
                <a:solidFill>
                  <a:schemeClr val="accent4"/>
                </a:solidFill>
              </a:rPr>
              <a:t>, </a:t>
            </a:r>
          </a:p>
          <a:p>
            <a:r>
              <a:rPr lang="en-US" altLang="ko-KR" sz="1400">
                <a:solidFill>
                  <a:schemeClr val="accent4"/>
                </a:solidFill>
              </a:rPr>
              <a:t> </a:t>
            </a:r>
            <a:r>
              <a:rPr lang="ko-KR" altLang="en-US" sz="1400">
                <a:solidFill>
                  <a:schemeClr val="accent4"/>
                </a:solidFill>
              </a:rPr>
              <a:t>가입자수</a:t>
            </a:r>
            <a:endParaRPr lang="en-US" altLang="ko-KR" sz="1400">
              <a:solidFill>
                <a:schemeClr val="accent4"/>
              </a:solidFill>
            </a:endParaRPr>
          </a:p>
          <a:p>
            <a:endParaRPr lang="ko-KR" altLang="en-US" sz="14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53014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1600" y="158119"/>
            <a:ext cx="17187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50">
                <a:solidFill>
                  <a:schemeClr val="accent4"/>
                </a:solidFill>
              </a:rPr>
              <a:t>데이터 소개 및 전처리</a:t>
            </a:r>
            <a:endParaRPr lang="ko-KR" altLang="en-US" sz="1400" spc="-150" dirty="0">
              <a:solidFill>
                <a:schemeClr val="accent4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2109" y="652394"/>
            <a:ext cx="6270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accent4"/>
                </a:solidFill>
              </a:rPr>
              <a:t>1.1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17438" y="645071"/>
            <a:ext cx="708399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>
                <a:solidFill>
                  <a:schemeClr val="accent4"/>
                </a:solidFill>
                <a:latin typeface="+mj-ea"/>
                <a:ea typeface="+mj-ea"/>
              </a:rPr>
              <a:t>데이터 준비</a:t>
            </a:r>
            <a:r>
              <a:rPr lang="en-US" altLang="ko-KR" sz="3000" spc="-150">
                <a:solidFill>
                  <a:schemeClr val="accent4"/>
                </a:solidFill>
                <a:latin typeface="+mj-ea"/>
                <a:ea typeface="+mj-ea"/>
              </a:rPr>
              <a:t>(</a:t>
            </a:r>
            <a:r>
              <a:rPr lang="ko-KR" altLang="en-US" sz="3000" spc="-150">
                <a:solidFill>
                  <a:schemeClr val="accent4"/>
                </a:solidFill>
                <a:latin typeface="+mj-ea"/>
                <a:ea typeface="+mj-ea"/>
              </a:rPr>
              <a:t>연도별 사업장 데이터 전처리</a:t>
            </a:r>
            <a:r>
              <a:rPr lang="en-US" altLang="ko-KR" sz="3000" spc="-150">
                <a:solidFill>
                  <a:schemeClr val="accent4"/>
                </a:solidFill>
                <a:latin typeface="+mj-ea"/>
                <a:ea typeface="+mj-ea"/>
              </a:rPr>
              <a:t>)</a:t>
            </a:r>
            <a:endParaRPr lang="ko-KR" altLang="en-US" sz="3000" spc="-15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42838" y="1180991"/>
            <a:ext cx="25971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>
                <a:solidFill>
                  <a:schemeClr val="accent4"/>
                </a:solidFill>
              </a:rPr>
              <a:t>연도별 사업장 데이터 전처리 </a:t>
            </a:r>
            <a:endParaRPr lang="ko-KR" altLang="en-US" sz="1400" dirty="0">
              <a:solidFill>
                <a:schemeClr val="accent4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39700" y="1743510"/>
            <a:ext cx="101662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>
                <a:latin typeface="Arial (본문)"/>
              </a:rPr>
              <a:t>[Initialize]</a:t>
            </a:r>
          </a:p>
          <a:p>
            <a:r>
              <a:rPr lang="en-US" altLang="ko-KR" sz="1400">
                <a:solidFill>
                  <a:srgbClr val="5F5E58"/>
                </a:solidFill>
              </a:rPr>
              <a:t>- </a:t>
            </a:r>
            <a:r>
              <a:rPr lang="ko-KR" altLang="en-US" sz="1400">
                <a:solidFill>
                  <a:srgbClr val="5F5E58"/>
                </a:solidFill>
              </a:rPr>
              <a:t>세부설명</a:t>
            </a:r>
            <a:endParaRPr lang="en-US" altLang="ko-KR" sz="1400">
              <a:solidFill>
                <a:srgbClr val="5F5E58"/>
              </a:solidFill>
            </a:endParaRPr>
          </a:p>
          <a:p>
            <a:endParaRPr lang="en-US" altLang="ko-KR" sz="1400">
              <a:solidFill>
                <a:schemeClr val="accent4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15234082-16D4-43B7-8F32-F91EA1A946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6163" r="10070"/>
          <a:stretch/>
        </p:blipFill>
        <p:spPr>
          <a:xfrm>
            <a:off x="139700" y="2275948"/>
            <a:ext cx="5961842" cy="153318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2FB89494-BA18-496D-9A9B-2881457B712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5974" r="11272"/>
          <a:stretch/>
        </p:blipFill>
        <p:spPr>
          <a:xfrm>
            <a:off x="162109" y="4339913"/>
            <a:ext cx="5746935" cy="975759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39700" y="3811330"/>
            <a:ext cx="317907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>
                <a:latin typeface="Arial (본문)"/>
              </a:rPr>
              <a:t>[</a:t>
            </a:r>
            <a:r>
              <a:rPr lang="ko-KR" altLang="en-US" sz="1400" b="1">
                <a:latin typeface="Arial (본문)"/>
              </a:rPr>
              <a:t>월별 사업장 수 데이터 분석 및 시각화</a:t>
            </a:r>
            <a:r>
              <a:rPr lang="en-US" altLang="ko-KR" sz="1400" b="1">
                <a:latin typeface="Arial (본문)"/>
              </a:rPr>
              <a:t>]</a:t>
            </a:r>
          </a:p>
          <a:p>
            <a:r>
              <a:rPr lang="en-US" altLang="ko-KR" sz="1400">
                <a:solidFill>
                  <a:srgbClr val="5F5E58"/>
                </a:solidFill>
              </a:rPr>
              <a:t>- </a:t>
            </a:r>
            <a:r>
              <a:rPr lang="ko-KR" altLang="en-US" sz="1400">
                <a:solidFill>
                  <a:srgbClr val="5F5E58"/>
                </a:solidFill>
              </a:rPr>
              <a:t>세부설명</a:t>
            </a:r>
            <a:endParaRPr lang="en-US" altLang="ko-KR" sz="1400">
              <a:solidFill>
                <a:srgbClr val="5F5E58"/>
              </a:solidFill>
            </a:endParaRPr>
          </a:p>
          <a:p>
            <a:endParaRPr lang="en-US" altLang="ko-KR" sz="140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83133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1600" y="158119"/>
            <a:ext cx="17187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50">
                <a:solidFill>
                  <a:schemeClr val="accent4"/>
                </a:solidFill>
              </a:rPr>
              <a:t>데이터 소개 및 전처리</a:t>
            </a:r>
            <a:endParaRPr lang="ko-KR" altLang="en-US" sz="1400" spc="-150" dirty="0">
              <a:solidFill>
                <a:schemeClr val="accent4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2109" y="652394"/>
            <a:ext cx="6270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accent4"/>
                </a:solidFill>
              </a:rPr>
              <a:t>1.1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17438" y="645071"/>
            <a:ext cx="624401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>
                <a:solidFill>
                  <a:schemeClr val="accent4"/>
                </a:solidFill>
                <a:latin typeface="+mj-ea"/>
                <a:ea typeface="+mj-ea"/>
              </a:rPr>
              <a:t>데이터 전처리</a:t>
            </a:r>
            <a:r>
              <a:rPr lang="en-US" altLang="ko-KR" sz="3000" spc="-150">
                <a:solidFill>
                  <a:schemeClr val="accent4"/>
                </a:solidFill>
                <a:latin typeface="+mj-ea"/>
                <a:ea typeface="+mj-ea"/>
              </a:rPr>
              <a:t>(</a:t>
            </a:r>
            <a:r>
              <a:rPr lang="ko-KR" altLang="en-US" sz="3000" spc="-150">
                <a:solidFill>
                  <a:schemeClr val="accent4"/>
                </a:solidFill>
                <a:latin typeface="+mj-ea"/>
                <a:ea typeface="+mj-ea"/>
              </a:rPr>
              <a:t>연도별 사업장 데이터</a:t>
            </a:r>
            <a:r>
              <a:rPr lang="en-US" altLang="ko-KR" sz="3000" spc="-150">
                <a:solidFill>
                  <a:schemeClr val="accent4"/>
                </a:solidFill>
                <a:latin typeface="+mj-ea"/>
                <a:ea typeface="+mj-ea"/>
              </a:rPr>
              <a:t>)</a:t>
            </a:r>
            <a:endParaRPr lang="ko-KR" altLang="en-US" sz="3000" spc="-15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42838" y="1180991"/>
            <a:ext cx="25971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>
                <a:solidFill>
                  <a:schemeClr val="accent4"/>
                </a:solidFill>
              </a:rPr>
              <a:t>연도별 사업장 데이터 전처리 </a:t>
            </a:r>
            <a:endParaRPr lang="ko-KR" altLang="en-US" sz="1400" dirty="0">
              <a:solidFill>
                <a:schemeClr val="accent4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39700" y="1743510"/>
            <a:ext cx="101662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>
                <a:latin typeface="Arial (본문)"/>
              </a:rPr>
              <a:t>[Initialize]</a:t>
            </a:r>
          </a:p>
          <a:p>
            <a:r>
              <a:rPr lang="en-US" altLang="ko-KR" sz="1400">
                <a:solidFill>
                  <a:srgbClr val="5F5E58"/>
                </a:solidFill>
              </a:rPr>
              <a:t>- </a:t>
            </a:r>
            <a:r>
              <a:rPr lang="ko-KR" altLang="en-US" sz="1400">
                <a:solidFill>
                  <a:srgbClr val="5F5E58"/>
                </a:solidFill>
              </a:rPr>
              <a:t>세부설명</a:t>
            </a:r>
            <a:endParaRPr lang="en-US" altLang="ko-KR" sz="1400">
              <a:solidFill>
                <a:srgbClr val="5F5E58"/>
              </a:solidFill>
            </a:endParaRPr>
          </a:p>
          <a:p>
            <a:endParaRPr lang="en-US" altLang="ko-KR" sz="1400">
              <a:solidFill>
                <a:schemeClr val="accent4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15234082-16D4-43B7-8F32-F91EA1A946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6163" r="10070"/>
          <a:stretch/>
        </p:blipFill>
        <p:spPr>
          <a:xfrm>
            <a:off x="139700" y="2275948"/>
            <a:ext cx="5961842" cy="153318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2FB89494-BA18-496D-9A9B-2881457B712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5974" r="11272"/>
          <a:stretch/>
        </p:blipFill>
        <p:spPr>
          <a:xfrm>
            <a:off x="162109" y="4339913"/>
            <a:ext cx="5746935" cy="975759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39700" y="3811330"/>
            <a:ext cx="317907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>
                <a:latin typeface="Arial (본문)"/>
              </a:rPr>
              <a:t>[</a:t>
            </a:r>
            <a:r>
              <a:rPr lang="ko-KR" altLang="en-US" sz="1400" b="1">
                <a:latin typeface="Arial (본문)"/>
              </a:rPr>
              <a:t>월별 사업장 수 데이터 분석 및 시각화</a:t>
            </a:r>
            <a:r>
              <a:rPr lang="en-US" altLang="ko-KR" sz="1400" b="1">
                <a:latin typeface="Arial (본문)"/>
              </a:rPr>
              <a:t>]</a:t>
            </a:r>
          </a:p>
          <a:p>
            <a:r>
              <a:rPr lang="en-US" altLang="ko-KR" sz="1400">
                <a:solidFill>
                  <a:srgbClr val="5F5E58"/>
                </a:solidFill>
              </a:rPr>
              <a:t>- </a:t>
            </a:r>
            <a:r>
              <a:rPr lang="ko-KR" altLang="en-US" sz="1400">
                <a:solidFill>
                  <a:srgbClr val="5F5E58"/>
                </a:solidFill>
              </a:rPr>
              <a:t>세부설명</a:t>
            </a:r>
            <a:endParaRPr lang="en-US" altLang="ko-KR" sz="1400">
              <a:solidFill>
                <a:srgbClr val="5F5E58"/>
              </a:solidFill>
            </a:endParaRPr>
          </a:p>
          <a:p>
            <a:endParaRPr lang="en-US" altLang="ko-KR" sz="1400">
              <a:solidFill>
                <a:schemeClr val="accent4"/>
              </a:solidFill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596FD9D5-4494-4BC3-A287-D9556DFAF1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700" y="1743510"/>
            <a:ext cx="6672349" cy="494347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A28AC735-B7E0-46AD-81ED-1B39A37B44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0896" y="2156497"/>
            <a:ext cx="2541312" cy="4420701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7410896" y="1743510"/>
            <a:ext cx="6559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>
                <a:latin typeface="Arial (본문)"/>
              </a:rPr>
              <a:t>[</a:t>
            </a:r>
            <a:r>
              <a:rPr lang="ko-KR" altLang="en-US" sz="1400" b="1">
                <a:latin typeface="Arial (본문)"/>
              </a:rPr>
              <a:t>결과</a:t>
            </a:r>
            <a:r>
              <a:rPr lang="en-US" altLang="ko-KR" sz="1400" b="1">
                <a:latin typeface="Arial (본문)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9213699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1600" y="158119"/>
            <a:ext cx="17187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50">
                <a:solidFill>
                  <a:schemeClr val="accent4"/>
                </a:solidFill>
              </a:rPr>
              <a:t>데이터 소개 및 전처리</a:t>
            </a:r>
            <a:endParaRPr lang="ko-KR" altLang="en-US" sz="1400" spc="-150" dirty="0">
              <a:solidFill>
                <a:schemeClr val="accent4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2109" y="652394"/>
            <a:ext cx="6270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accent4"/>
                </a:solidFill>
              </a:rPr>
              <a:t>1.1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17438" y="645071"/>
            <a:ext cx="624401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>
                <a:solidFill>
                  <a:schemeClr val="accent4"/>
                </a:solidFill>
                <a:latin typeface="+mj-ea"/>
                <a:ea typeface="+mj-ea"/>
              </a:rPr>
              <a:t>데이터 전처리</a:t>
            </a:r>
            <a:r>
              <a:rPr lang="en-US" altLang="ko-KR" sz="3000" spc="-150">
                <a:solidFill>
                  <a:schemeClr val="accent4"/>
                </a:solidFill>
                <a:latin typeface="+mj-ea"/>
                <a:ea typeface="+mj-ea"/>
              </a:rPr>
              <a:t>(</a:t>
            </a:r>
            <a:r>
              <a:rPr lang="ko-KR" altLang="en-US" sz="3000" spc="-150">
                <a:solidFill>
                  <a:schemeClr val="accent4"/>
                </a:solidFill>
                <a:latin typeface="+mj-ea"/>
                <a:ea typeface="+mj-ea"/>
              </a:rPr>
              <a:t>연도별 사업장 데이터</a:t>
            </a:r>
            <a:r>
              <a:rPr lang="en-US" altLang="ko-KR" sz="3000" spc="-150">
                <a:solidFill>
                  <a:schemeClr val="accent4"/>
                </a:solidFill>
                <a:latin typeface="+mj-ea"/>
                <a:ea typeface="+mj-ea"/>
              </a:rPr>
              <a:t>)</a:t>
            </a:r>
            <a:endParaRPr lang="ko-KR" altLang="en-US" sz="3000" spc="-15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42838" y="1180991"/>
            <a:ext cx="25971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>
                <a:solidFill>
                  <a:schemeClr val="accent4"/>
                </a:solidFill>
              </a:rPr>
              <a:t>연도별 사업장 데이터 전처리 </a:t>
            </a:r>
            <a:endParaRPr lang="ko-KR" altLang="en-US" sz="1400" dirty="0">
              <a:solidFill>
                <a:schemeClr val="accent4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39700" y="1743510"/>
            <a:ext cx="530305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>
                <a:latin typeface="Arial (본문)"/>
              </a:rPr>
              <a:t>[</a:t>
            </a:r>
            <a:r>
              <a:rPr lang="ko-KR" altLang="en-US" sz="1400" b="1">
                <a:latin typeface="Arial (본문)"/>
              </a:rPr>
              <a:t>월별 사업장 수 병합</a:t>
            </a:r>
            <a:r>
              <a:rPr lang="en-US" altLang="ko-KR" sz="1400" b="1">
                <a:latin typeface="Arial (본문)"/>
              </a:rPr>
              <a:t>]</a:t>
            </a:r>
          </a:p>
          <a:p>
            <a:r>
              <a:rPr lang="en-US" altLang="ko-KR" sz="1400">
                <a:solidFill>
                  <a:srgbClr val="5F5E58"/>
                </a:solidFill>
              </a:rPr>
              <a:t>- 2018, 2019, 2020, 2021</a:t>
            </a:r>
            <a:r>
              <a:rPr lang="ko-KR" altLang="en-US" sz="1400">
                <a:solidFill>
                  <a:srgbClr val="5F5E58"/>
                </a:solidFill>
              </a:rPr>
              <a:t>년도 데이터 반복적으로 분석 후 병합</a:t>
            </a:r>
          </a:p>
          <a:p>
            <a:endParaRPr lang="en-US" altLang="ko-KR" sz="1400">
              <a:solidFill>
                <a:schemeClr val="accent4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39700" y="2908894"/>
            <a:ext cx="6559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>
                <a:latin typeface="Arial (본문)"/>
              </a:rPr>
              <a:t>[</a:t>
            </a:r>
            <a:r>
              <a:rPr lang="ko-KR" altLang="en-US" sz="1400" b="1">
                <a:latin typeface="Arial (본문)"/>
              </a:rPr>
              <a:t>결과</a:t>
            </a:r>
            <a:r>
              <a:rPr lang="en-US" altLang="ko-KR" sz="1400" b="1">
                <a:latin typeface="Arial (본문)"/>
              </a:rPr>
              <a:t>]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D406EB56-D95A-4760-A019-0548BE6CAC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066" y="3277371"/>
            <a:ext cx="1676400" cy="321945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72D684A7-1C7C-4769-8E74-9B8DA3396A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8658" y="3286896"/>
            <a:ext cx="1676400" cy="320040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9C2ACFF4-4C2E-4928-90E6-6E6F8121EF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4428" y="3296421"/>
            <a:ext cx="1695450" cy="318135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FD2B3210-AB9A-48D3-9CD7-DF8CC9B640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73837" y="3291659"/>
            <a:ext cx="1695450" cy="3190875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63530327-5374-4156-9FCE-182A13DC8BF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51703"/>
          <a:stretch/>
        </p:blipFill>
        <p:spPr>
          <a:xfrm>
            <a:off x="162109" y="2294310"/>
            <a:ext cx="3562350" cy="437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8828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1600" y="158119"/>
            <a:ext cx="17187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50">
                <a:solidFill>
                  <a:schemeClr val="accent4"/>
                </a:solidFill>
              </a:rPr>
              <a:t>데이터 소개 및 전처리</a:t>
            </a:r>
            <a:endParaRPr lang="ko-KR" altLang="en-US" sz="1400" spc="-150" dirty="0">
              <a:solidFill>
                <a:schemeClr val="accent4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2109" y="652394"/>
            <a:ext cx="6270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accent4"/>
                </a:solidFill>
              </a:rPr>
              <a:t>1.1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17438" y="645071"/>
            <a:ext cx="58785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>
                <a:solidFill>
                  <a:schemeClr val="accent4"/>
                </a:solidFill>
                <a:latin typeface="+mj-ea"/>
                <a:ea typeface="+mj-ea"/>
              </a:rPr>
              <a:t>데이터 준비</a:t>
            </a:r>
            <a:r>
              <a:rPr lang="en-US" altLang="ko-KR" sz="3000" spc="-150">
                <a:solidFill>
                  <a:schemeClr val="accent4"/>
                </a:solidFill>
                <a:latin typeface="+mj-ea"/>
                <a:ea typeface="+mj-ea"/>
              </a:rPr>
              <a:t>(</a:t>
            </a:r>
            <a:r>
              <a:rPr lang="ko-KR" altLang="en-US" sz="3000" spc="-150">
                <a:solidFill>
                  <a:schemeClr val="accent4"/>
                </a:solidFill>
                <a:latin typeface="+mj-ea"/>
                <a:ea typeface="+mj-ea"/>
              </a:rPr>
              <a:t>연도별 사업장 데이터</a:t>
            </a:r>
            <a:r>
              <a:rPr lang="en-US" altLang="ko-KR" sz="3000" spc="-150">
                <a:solidFill>
                  <a:schemeClr val="accent4"/>
                </a:solidFill>
                <a:latin typeface="+mj-ea"/>
                <a:ea typeface="+mj-ea"/>
              </a:rPr>
              <a:t>)</a:t>
            </a:r>
            <a:endParaRPr lang="ko-KR" altLang="en-US" sz="3000" spc="-15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42838" y="1180991"/>
            <a:ext cx="25971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>
                <a:solidFill>
                  <a:schemeClr val="accent4"/>
                </a:solidFill>
              </a:rPr>
              <a:t>연도별 사업장 데이터 전처리 </a:t>
            </a:r>
            <a:endParaRPr lang="ko-KR" altLang="en-US" sz="1400" dirty="0">
              <a:solidFill>
                <a:schemeClr val="accent4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39700" y="1743510"/>
            <a:ext cx="314060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>
                <a:latin typeface="Arial (본문)"/>
              </a:rPr>
              <a:t>[</a:t>
            </a:r>
            <a:r>
              <a:rPr lang="ko-KR" altLang="en-US" sz="1400" b="1">
                <a:latin typeface="Arial (본문)"/>
              </a:rPr>
              <a:t>전체기간 사업장 수 변화 추이 시각화</a:t>
            </a:r>
            <a:r>
              <a:rPr lang="en-US" altLang="ko-KR" sz="1400" b="1">
                <a:latin typeface="Arial (본문)"/>
              </a:rPr>
              <a:t>]</a:t>
            </a:r>
          </a:p>
          <a:p>
            <a:endParaRPr lang="ko-KR" altLang="en-US" sz="1400">
              <a:solidFill>
                <a:srgbClr val="5F5E58"/>
              </a:solidFill>
            </a:endParaRPr>
          </a:p>
          <a:p>
            <a:endParaRPr lang="en-US" altLang="ko-KR" sz="1400">
              <a:solidFill>
                <a:schemeClr val="accent4"/>
              </a:solidFill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3A2A58C8-0F52-4584-8524-0872BC1AD2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36"/>
          <a:stretch/>
        </p:blipFill>
        <p:spPr>
          <a:xfrm>
            <a:off x="162108" y="2096247"/>
            <a:ext cx="5933891" cy="4437557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B7F8EFC-D92E-4E4A-A10D-788959E29D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640" b="2377"/>
          <a:stretch/>
        </p:blipFill>
        <p:spPr>
          <a:xfrm>
            <a:off x="6267807" y="2096247"/>
            <a:ext cx="5685895" cy="4437557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6267807" y="1743510"/>
            <a:ext cx="284565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>
                <a:latin typeface="Arial (본문)"/>
              </a:rPr>
              <a:t>[2018 </a:t>
            </a:r>
            <a:r>
              <a:rPr lang="ko-KR" altLang="en-US" sz="1400" b="1">
                <a:latin typeface="Arial (본문)"/>
              </a:rPr>
              <a:t>사업장 수 변화 추이 시각화</a:t>
            </a:r>
            <a:r>
              <a:rPr lang="en-US" altLang="ko-KR" sz="1400" b="1">
                <a:latin typeface="Arial (본문)"/>
              </a:rPr>
              <a:t>]</a:t>
            </a:r>
          </a:p>
          <a:p>
            <a:endParaRPr lang="ko-KR" altLang="en-US" sz="1400">
              <a:solidFill>
                <a:srgbClr val="5F5E58"/>
              </a:solidFill>
            </a:endParaRPr>
          </a:p>
          <a:p>
            <a:endParaRPr lang="en-US" altLang="ko-KR" sz="140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94109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1600" y="158119"/>
            <a:ext cx="17187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50">
                <a:solidFill>
                  <a:schemeClr val="accent4"/>
                </a:solidFill>
              </a:rPr>
              <a:t>데이터 소개 및 전처리</a:t>
            </a:r>
            <a:endParaRPr lang="ko-KR" altLang="en-US" sz="1400" spc="-150" dirty="0">
              <a:solidFill>
                <a:schemeClr val="accent4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2109" y="652394"/>
            <a:ext cx="6270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accent4"/>
                </a:solidFill>
              </a:rPr>
              <a:t>1.1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17438" y="645071"/>
            <a:ext cx="624401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>
                <a:solidFill>
                  <a:schemeClr val="accent4"/>
                </a:solidFill>
                <a:latin typeface="+mj-ea"/>
                <a:ea typeface="+mj-ea"/>
              </a:rPr>
              <a:t>데이터 시각화</a:t>
            </a:r>
            <a:r>
              <a:rPr lang="en-US" altLang="ko-KR" sz="3000" spc="-150">
                <a:solidFill>
                  <a:schemeClr val="accent4"/>
                </a:solidFill>
                <a:latin typeface="+mj-ea"/>
                <a:ea typeface="+mj-ea"/>
              </a:rPr>
              <a:t>(</a:t>
            </a:r>
            <a:r>
              <a:rPr lang="ko-KR" altLang="en-US" sz="3000" spc="-150">
                <a:solidFill>
                  <a:schemeClr val="accent4"/>
                </a:solidFill>
                <a:latin typeface="+mj-ea"/>
                <a:ea typeface="+mj-ea"/>
              </a:rPr>
              <a:t>연도별 사업장 데이터</a:t>
            </a:r>
            <a:r>
              <a:rPr lang="en-US" altLang="ko-KR" sz="3000" spc="-150">
                <a:solidFill>
                  <a:schemeClr val="accent4"/>
                </a:solidFill>
                <a:latin typeface="+mj-ea"/>
                <a:ea typeface="+mj-ea"/>
              </a:rPr>
              <a:t>)</a:t>
            </a:r>
            <a:endParaRPr lang="ko-KR" altLang="en-US" sz="3000" spc="-15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42838" y="1180991"/>
            <a:ext cx="51700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>
                <a:solidFill>
                  <a:schemeClr val="accent4"/>
                </a:solidFill>
              </a:rPr>
              <a:t>연도별 사업장 데이터 시각화   여기서 말하고 싶은게 무엇인가 </a:t>
            </a:r>
            <a:endParaRPr lang="ko-KR" altLang="en-US" sz="1400" dirty="0">
              <a:solidFill>
                <a:schemeClr val="accent4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39700" y="1743510"/>
            <a:ext cx="314060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>
                <a:latin typeface="Arial (본문)"/>
              </a:rPr>
              <a:t>[</a:t>
            </a:r>
            <a:r>
              <a:rPr lang="ko-KR" altLang="en-US" sz="1400" b="1">
                <a:latin typeface="Arial (본문)"/>
              </a:rPr>
              <a:t>전체기간 사업장 수 변화 추이 시각화</a:t>
            </a:r>
            <a:r>
              <a:rPr lang="en-US" altLang="ko-KR" sz="1400" b="1">
                <a:latin typeface="Arial (본문)"/>
              </a:rPr>
              <a:t>]</a:t>
            </a:r>
          </a:p>
          <a:p>
            <a:endParaRPr lang="ko-KR" altLang="en-US" sz="1400">
              <a:solidFill>
                <a:srgbClr val="5F5E58"/>
              </a:solidFill>
            </a:endParaRPr>
          </a:p>
          <a:p>
            <a:endParaRPr lang="en-US" altLang="ko-KR" sz="1400">
              <a:solidFill>
                <a:schemeClr val="accent4"/>
              </a:solidFill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D5E88611-6F27-46A5-9157-D5B27C90C1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615" y="2024688"/>
            <a:ext cx="5391150" cy="25527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1736714-5FA1-4E76-8EB8-8114AEE32C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3317" y="2024688"/>
            <a:ext cx="5457825" cy="25527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C8BFDDE3-9A11-4E19-89E1-2E6BF502A8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615" y="4625533"/>
            <a:ext cx="5429250" cy="22098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11671069" y="6417425"/>
            <a:ext cx="520931" cy="4179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323F11D6-1771-4B40-B36A-3B39BC9BE2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4267" y="4625533"/>
            <a:ext cx="5476875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598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오늘의 PPT 색상 테마 008">
      <a:dk1>
        <a:sysClr val="windowText" lastClr="000000"/>
      </a:dk1>
      <a:lt1>
        <a:sysClr val="window" lastClr="FFFFFF"/>
      </a:lt1>
      <a:dk2>
        <a:srgbClr val="3A3838"/>
      </a:dk2>
      <a:lt2>
        <a:srgbClr val="E7E6E6"/>
      </a:lt2>
      <a:accent1>
        <a:srgbClr val="75A99E"/>
      </a:accent1>
      <a:accent2>
        <a:srgbClr val="49A6A6"/>
      </a:accent2>
      <a:accent3>
        <a:srgbClr val="E1E6D7"/>
      </a:accent3>
      <a:accent4>
        <a:srgbClr val="5F5E58"/>
      </a:accent4>
      <a:accent5>
        <a:srgbClr val="544F4D"/>
      </a:accent5>
      <a:accent6>
        <a:srgbClr val="E0EAF7"/>
      </a:accent6>
      <a:hlink>
        <a:srgbClr val="FCBB04"/>
      </a:hlink>
      <a:folHlink>
        <a:srgbClr val="FCBB04"/>
      </a:folHlink>
    </a:clrScheme>
    <a:fontScheme name="free">
      <a:majorFont>
        <a:latin typeface="Arial"/>
        <a:ea typeface="나눔스퀘어라운드 Regular"/>
        <a:cs typeface=""/>
      </a:majorFont>
      <a:minorFont>
        <a:latin typeface="Arial"/>
        <a:ea typeface="나눔스퀘어라운드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1306</TotalTime>
  <Words>1158</Words>
  <Application>Microsoft Office PowerPoint</Application>
  <PresentationFormat>와이드스크린</PresentationFormat>
  <Paragraphs>230</Paragraphs>
  <Slides>24</Slides>
  <Notes>0</Notes>
  <HiddenSlides>0</HiddenSlides>
  <MMClips>0</MMClips>
  <ScaleCrop>false</ScaleCrop>
  <HeadingPairs>
    <vt:vector size="8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32" baseType="lpstr">
      <vt:lpstr>Arial (본문)</vt:lpstr>
      <vt:lpstr>Noto Sans CJK KR Thin</vt:lpstr>
      <vt:lpstr>나눔스퀘어라운드 Regular</vt:lpstr>
      <vt:lpstr>맑은 고딕</vt:lpstr>
      <vt:lpstr>Arial</vt:lpstr>
      <vt:lpstr>Wingdings</vt:lpstr>
      <vt:lpstr>Office 테마</vt:lpstr>
      <vt:lpstr>포장기 셸 개체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lastModifiedBy>Playdata</cp:lastModifiedBy>
  <cp:revision>62</cp:revision>
  <dcterms:created xsi:type="dcterms:W3CDTF">2015-07-07T04:48:58Z</dcterms:created>
  <dcterms:modified xsi:type="dcterms:W3CDTF">2021-09-11T10:03:55Z</dcterms:modified>
</cp:coreProperties>
</file>